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2147481218" r:id="rId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FF9B903-B7F7-18CB-476F-33A477438EE7}" name="Paulene Santos" initials="PS" userId="S::psantos@habitat.org::8dfc106d-2895-49d1-a476-d8512eebc90e" providerId="AD"/>
  <p188:author id="{03322610-7ED1-9B3E-D431-715378F99EA4}" name="Lorena Zabala" initials="LZ" userId="S::LZabala@habitat.org::30981abc-f997-412e-b9f9-322102f90a71" providerId="AD"/>
  <p188:author id="{45C15617-0F7D-9A1A-2237-DD9E9D595EFA}" name="Anna Noonan" initials="AN" userId="S::ANoonan@habitat.org::7411c10f-f0f0-4735-a4a3-b94edea87f74" providerId="AD"/>
  <p188:author id="{AC262F46-1594-AFA5-030F-DE912BB22E5B}" name="Ibrahim Badiee" initials="IB" userId="S::IBadiee@habitat.org::8b78f9d5-e5fc-4f2a-9448-89baa3c08515" providerId="AD"/>
  <p188:author id="{97D38653-C4BB-7C8F-C820-A586B6C87398}" name="Kester Ray de Vera" initials="KV" userId="S::kdevera@habitat.org::4ded58ac-97e0-4990-bb21-608fcab602cd" providerId="AD"/>
  <p188:author id="{673C095B-26E8-DEE7-34A0-21CDC86C6074}" name="Men Dara" initials="MD" userId="S::men_dara@habitatcambodia.org::03f0fcb7-f170-4e57-9447-7a214497e897" providerId="AD"/>
  <p188:author id="{3E93A06F-3F35-F8E0-FC28-DB7FA3FE82AD}" name="Mia Marina" initials="MM" userId="S::mmarina@habitat.org::8912a49e-771b-4035-aece-adad8252ca04" providerId="AD"/>
  <p188:author id="{4AF3E392-574B-7A43-3BBB-0A2ECB4E99D4}" name="Oep Oann" initials="OO" userId="S::oep_oann@habitatcambodia.org::c2600c51-3488-4f98-b711-04c2fe766438" providerId="AD"/>
  <p188:author id="{596B4FAE-62A7-2104-62A2-EDD0E6F2E896}" name="Karla Rodulfo" initials="KR" userId="S::krodulfo@habitat.org::5ff378f3-25e2-498b-adcb-849d44546bf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FD7"/>
    <a:srgbClr val="FF66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38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n Dara" userId="30025d8c-0ec2-4a9e-8adf-04721a02b63b" providerId="ADAL" clId="{673F7C50-4F46-450D-810A-4D7A02E38E7A}"/>
    <pc:docChg chg="delSld">
      <pc:chgData name="Men Dara" userId="30025d8c-0ec2-4a9e-8adf-04721a02b63b" providerId="ADAL" clId="{673F7C50-4F46-450D-810A-4D7A02E38E7A}" dt="2026-05-26T05:01:47.155" v="2" actId="47"/>
      <pc:docMkLst>
        <pc:docMk/>
      </pc:docMkLst>
      <pc:sldChg chg="del">
        <pc:chgData name="Men Dara" userId="30025d8c-0ec2-4a9e-8adf-04721a02b63b" providerId="ADAL" clId="{673F7C50-4F46-450D-810A-4D7A02E38E7A}" dt="2026-05-26T05:01:46.412" v="1" actId="47"/>
        <pc:sldMkLst>
          <pc:docMk/>
          <pc:sldMk cId="1712860775" sldId="2147481132"/>
        </pc:sldMkLst>
      </pc:sldChg>
      <pc:sldChg chg="del">
        <pc:chgData name="Men Dara" userId="30025d8c-0ec2-4a9e-8adf-04721a02b63b" providerId="ADAL" clId="{673F7C50-4F46-450D-810A-4D7A02E38E7A}" dt="2026-05-26T05:01:47.155" v="2" actId="47"/>
        <pc:sldMkLst>
          <pc:docMk/>
          <pc:sldMk cId="2939969706" sldId="2147481133"/>
        </pc:sldMkLst>
      </pc:sldChg>
      <pc:sldChg chg="del">
        <pc:chgData name="Men Dara" userId="30025d8c-0ec2-4a9e-8adf-04721a02b63b" providerId="ADAL" clId="{673F7C50-4F46-450D-810A-4D7A02E38E7A}" dt="2026-05-26T05:01:45.472" v="0" actId="47"/>
        <pc:sldMkLst>
          <pc:docMk/>
          <pc:sldMk cId="682280604" sldId="214748113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1A99647-8CB3-4C0A-A0C9-CF07606688CD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D1EB430-FD7A-47B1-89C6-96206C4FCF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558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0A206-6044-DC1F-3E6E-922C23380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F6E76B-E834-103B-E270-60F1BCF698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0693FD-BDD9-C1E8-EA0F-20276412AB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5CFC3B-84B5-9D90-921B-45A4C8BEF5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177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7CDAF106-C2FB-4A4B-B455-C7824F9E9462}" type="slidenum">
              <a:rPr lang="en-US" altLang="en-US">
                <a:solidFill>
                  <a:prstClr val="black"/>
                </a:solidFill>
                <a:latin typeface="Calibri" panose="020F0502020204030204" pitchFamily="34" charset="0"/>
              </a:rPr>
              <a:pPr defTabSz="931774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650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D38765-6EC0-5441-84B9-00E3859C2D8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6C41506-BD10-F3B6-2900-FBF48687BF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38" t="21390" r="11560" b="17786"/>
          <a:stretch/>
        </p:blipFill>
        <p:spPr>
          <a:xfrm>
            <a:off x="411893" y="247135"/>
            <a:ext cx="1491049" cy="57827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95242AC-ADE1-A309-593F-730248824530}"/>
              </a:ext>
            </a:extLst>
          </p:cNvPr>
          <p:cNvSpPr/>
          <p:nvPr userDrawn="1"/>
        </p:nvSpPr>
        <p:spPr>
          <a:xfrm>
            <a:off x="0" y="6554840"/>
            <a:ext cx="12192000" cy="303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6061" lvl="1" indent="0" algn="l">
              <a:buFont typeface="Arial" pitchFamily="34" charset="0"/>
              <a:buNone/>
            </a:pPr>
            <a:r>
              <a:rPr lang="en-US" sz="900" b="0">
                <a:solidFill>
                  <a:schemeClr val="tx1"/>
                </a:solidFill>
                <a:latin typeface="+mn-lt"/>
              </a:rPr>
              <a:t>Office of Strategy Management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D1FF053-088B-372B-7065-7E68B0B06103}"/>
              </a:ext>
            </a:extLst>
          </p:cNvPr>
          <p:cNvSpPr/>
          <p:nvPr userDrawn="1"/>
        </p:nvSpPr>
        <p:spPr>
          <a:xfrm>
            <a:off x="1977080" y="6677362"/>
            <a:ext cx="59194" cy="59194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2C2F458-A788-714A-AA6E-3C367516EFDF}"/>
              </a:ext>
            </a:extLst>
          </p:cNvPr>
          <p:cNvSpPr/>
          <p:nvPr userDrawn="1"/>
        </p:nvSpPr>
        <p:spPr>
          <a:xfrm>
            <a:off x="2106005" y="6677362"/>
            <a:ext cx="59194" cy="5919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3FD3DD9-E964-4960-BC95-24091CF03D7F}"/>
              </a:ext>
            </a:extLst>
          </p:cNvPr>
          <p:cNvSpPr/>
          <p:nvPr userDrawn="1"/>
        </p:nvSpPr>
        <p:spPr>
          <a:xfrm>
            <a:off x="2234930" y="6677362"/>
            <a:ext cx="59194" cy="5919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8778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D38765-6EC0-5441-84B9-00E3859C2D8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2057400" y="2870280"/>
            <a:ext cx="756285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2133600" y="2941718"/>
            <a:ext cx="7486650" cy="2757487"/>
          </a:xfrm>
          <a:prstGeom prst="rect">
            <a:avLst/>
          </a:prstGeom>
        </p:spPr>
        <p:txBody>
          <a:bodyPr/>
          <a:lstStyle>
            <a:lvl1pPr marL="285739" indent="-285739">
              <a:buFont typeface="Wingdings" panose="05000000000000000000" pitchFamily="2" charset="2"/>
              <a:buChar char="q"/>
              <a:defRPr sz="1800">
                <a:solidFill>
                  <a:schemeClr val="tx1"/>
                </a:solidFill>
                <a:latin typeface="+mn-lt"/>
              </a:defRPr>
            </a:lvl1pPr>
            <a:lvl2pPr marL="514329" indent="-228591">
              <a:buFont typeface="Calibri" panose="020F0502020204030204" pitchFamily="34" charset="0"/>
              <a:buChar char="‒"/>
              <a:tabLst>
                <a:tab pos="457182" algn="l"/>
              </a:tabLst>
              <a:defRPr sz="1800">
                <a:solidFill>
                  <a:schemeClr val="tx1"/>
                </a:solidFill>
                <a:latin typeface="+mn-lt"/>
              </a:defRPr>
            </a:lvl2pPr>
            <a:lvl3pPr marL="342886" indent="-163507">
              <a:buFont typeface="Wingdings" panose="05000000000000000000" pitchFamily="2" charset="2"/>
              <a:buChar char="q"/>
              <a:defRPr sz="1800"/>
            </a:lvl3pPr>
            <a:lvl4pPr marL="533379" indent="-188906">
              <a:buFont typeface="Wingdings" panose="05000000000000000000" pitchFamily="2" charset="2"/>
              <a:buChar char="q"/>
              <a:defRPr sz="1800"/>
            </a:lvl4pPr>
            <a:lvl5pPr marL="711172" indent="-176206">
              <a:buFont typeface="Wingdings" panose="05000000000000000000" pitchFamily="2" charset="2"/>
              <a:buChar char="q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2133600" y="2413080"/>
            <a:ext cx="7486650" cy="457200"/>
          </a:xfrm>
          <a:prstGeom prst="rect">
            <a:avLst/>
          </a:prstGeom>
        </p:spPr>
        <p:txBody>
          <a:bodyPr anchor="b" anchorCtr="0"/>
          <a:lstStyle>
            <a:lvl1pPr>
              <a:buNone/>
              <a:defRPr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Divider Title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423253C-7B6C-D714-4763-51AB1D8E3B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38" t="21390" r="11560" b="17786"/>
          <a:stretch/>
        </p:blipFill>
        <p:spPr>
          <a:xfrm>
            <a:off x="411893" y="247135"/>
            <a:ext cx="1491049" cy="57827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42A869B-4D80-27CD-5495-79FF201E32EF}"/>
              </a:ext>
            </a:extLst>
          </p:cNvPr>
          <p:cNvSpPr/>
          <p:nvPr userDrawn="1"/>
        </p:nvSpPr>
        <p:spPr>
          <a:xfrm>
            <a:off x="0" y="6554840"/>
            <a:ext cx="12192000" cy="303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6061" lvl="1" indent="0" algn="l">
              <a:buFont typeface="Arial" pitchFamily="34" charset="0"/>
              <a:buNone/>
            </a:pPr>
            <a:r>
              <a:rPr lang="en-US" sz="900" b="0">
                <a:solidFill>
                  <a:schemeClr val="tx1"/>
                </a:solidFill>
                <a:latin typeface="+mn-lt"/>
              </a:rPr>
              <a:t>Office of Strategy Management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BC4E59E-CDFA-48D7-C598-2E9CCF577B1E}"/>
              </a:ext>
            </a:extLst>
          </p:cNvPr>
          <p:cNvSpPr/>
          <p:nvPr userDrawn="1"/>
        </p:nvSpPr>
        <p:spPr>
          <a:xfrm>
            <a:off x="1977080" y="6677362"/>
            <a:ext cx="59194" cy="59194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1C300E1-CB0F-8E6D-75B4-EE7AAB38ACA7}"/>
              </a:ext>
            </a:extLst>
          </p:cNvPr>
          <p:cNvSpPr/>
          <p:nvPr userDrawn="1"/>
        </p:nvSpPr>
        <p:spPr>
          <a:xfrm>
            <a:off x="2106005" y="6677362"/>
            <a:ext cx="59194" cy="5919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836179D-E113-1DFB-9BD2-B3002F1AA6C2}"/>
              </a:ext>
            </a:extLst>
          </p:cNvPr>
          <p:cNvSpPr/>
          <p:nvPr userDrawn="1"/>
        </p:nvSpPr>
        <p:spPr>
          <a:xfrm>
            <a:off x="2234930" y="6677362"/>
            <a:ext cx="59194" cy="5919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530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D38765-6EC0-5441-84B9-00E3859C2D8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2209801" y="0"/>
            <a:ext cx="9331325" cy="1058863"/>
          </a:xfrm>
          <a:prstGeom prst="rect">
            <a:avLst/>
          </a:prstGeom>
        </p:spPr>
        <p:txBody>
          <a:bodyPr anchor="b" anchorCtr="0"/>
          <a:lstStyle>
            <a:lvl1pPr algn="r">
              <a:buNone/>
              <a:defRPr sz="3600" b="0">
                <a:solidFill>
                  <a:schemeClr val="tx1"/>
                </a:solidFill>
                <a:latin typeface="+mn-lt"/>
              </a:defRPr>
            </a:lvl1pPr>
            <a:lvl2pPr marL="1587" indent="0" algn="r">
              <a:buNone/>
              <a:defRPr>
                <a:solidFill>
                  <a:schemeClr val="bg1"/>
                </a:solidFill>
              </a:defRPr>
            </a:lvl2pPr>
            <a:lvl3pPr marL="179379" indent="0" algn="r">
              <a:buNone/>
              <a:defRPr>
                <a:solidFill>
                  <a:schemeClr val="bg1"/>
                </a:solidFill>
              </a:defRPr>
            </a:lvl3pPr>
            <a:lvl4pPr marL="344473" indent="0" algn="r">
              <a:buNone/>
              <a:defRPr>
                <a:solidFill>
                  <a:schemeClr val="bg1"/>
                </a:solidFill>
              </a:defRPr>
            </a:lvl4pPr>
            <a:lvl5pPr marL="534965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Slide Title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9BB8FA-2B8F-23C0-AB8D-22816A50AF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38" t="21390" r="11560" b="17786"/>
          <a:stretch/>
        </p:blipFill>
        <p:spPr>
          <a:xfrm>
            <a:off x="411893" y="247135"/>
            <a:ext cx="1491049" cy="57827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DEB0905-E5B7-CD42-3E06-76A046D82716}"/>
              </a:ext>
            </a:extLst>
          </p:cNvPr>
          <p:cNvSpPr/>
          <p:nvPr userDrawn="1"/>
        </p:nvSpPr>
        <p:spPr>
          <a:xfrm>
            <a:off x="0" y="6554840"/>
            <a:ext cx="12192000" cy="303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6061" lvl="1" indent="0" algn="l">
              <a:buFont typeface="Arial" pitchFamily="34" charset="0"/>
              <a:buNone/>
            </a:pPr>
            <a:r>
              <a:rPr lang="en-US" sz="900" b="0">
                <a:solidFill>
                  <a:schemeClr val="tx1"/>
                </a:solidFill>
                <a:latin typeface="+mn-lt"/>
              </a:rPr>
              <a:t>Office of Strategy Management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A93AE25-02ED-1B20-B489-597D1649CA37}"/>
              </a:ext>
            </a:extLst>
          </p:cNvPr>
          <p:cNvSpPr/>
          <p:nvPr userDrawn="1"/>
        </p:nvSpPr>
        <p:spPr>
          <a:xfrm>
            <a:off x="1977080" y="6677362"/>
            <a:ext cx="59194" cy="59194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C54A168-3D18-83F2-9DEA-E3DB3966B2B4}"/>
              </a:ext>
            </a:extLst>
          </p:cNvPr>
          <p:cNvSpPr/>
          <p:nvPr userDrawn="1"/>
        </p:nvSpPr>
        <p:spPr>
          <a:xfrm>
            <a:off x="2106005" y="6677362"/>
            <a:ext cx="59194" cy="5919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6F98F18-CF5E-36D9-0481-8744A0F7D6C4}"/>
              </a:ext>
            </a:extLst>
          </p:cNvPr>
          <p:cNvSpPr/>
          <p:nvPr userDrawn="1"/>
        </p:nvSpPr>
        <p:spPr>
          <a:xfrm>
            <a:off x="2234930" y="6677362"/>
            <a:ext cx="59194" cy="5919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285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egu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Placeholder 1"/>
          <p:cNvSpPr>
            <a:spLocks noGrp="1"/>
          </p:cNvSpPr>
          <p:nvPr>
            <p:ph type="title" hasCustomPrompt="1"/>
          </p:nvPr>
        </p:nvSpPr>
        <p:spPr bwMode="auto">
          <a:xfrm>
            <a:off x="619126" y="1058523"/>
            <a:ext cx="10921521" cy="398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lvl="0"/>
            <a:r>
              <a:rPr lang="en-US"/>
              <a:t>Tagline</a:t>
            </a:r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67626" y="6568460"/>
            <a:ext cx="4457700" cy="289540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1D38765-6EC0-5441-84B9-00E3859C2D8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209801" y="0"/>
            <a:ext cx="9331325" cy="1058863"/>
          </a:xfrm>
          <a:prstGeom prst="rect">
            <a:avLst/>
          </a:prstGeom>
        </p:spPr>
        <p:txBody>
          <a:bodyPr anchor="b" anchorCtr="0"/>
          <a:lstStyle>
            <a:lvl1pPr algn="r">
              <a:buNone/>
              <a:defRPr sz="3600" b="0">
                <a:solidFill>
                  <a:schemeClr val="tx1"/>
                </a:solidFill>
                <a:latin typeface="+mn-lt"/>
              </a:defRPr>
            </a:lvl1pPr>
            <a:lvl2pPr marL="1587" indent="0" algn="r">
              <a:buNone/>
              <a:defRPr>
                <a:solidFill>
                  <a:schemeClr val="bg1"/>
                </a:solidFill>
              </a:defRPr>
            </a:lvl2pPr>
            <a:lvl3pPr marL="179379" indent="0" algn="r">
              <a:buNone/>
              <a:defRPr>
                <a:solidFill>
                  <a:schemeClr val="bg1"/>
                </a:solidFill>
              </a:defRPr>
            </a:lvl3pPr>
            <a:lvl4pPr marL="344473" indent="0" algn="r">
              <a:buNone/>
              <a:defRPr>
                <a:solidFill>
                  <a:schemeClr val="bg1"/>
                </a:solidFill>
              </a:defRPr>
            </a:lvl4pPr>
            <a:lvl5pPr marL="534965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Slide Title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 flipH="1">
            <a:off x="619126" y="1058522"/>
            <a:ext cx="10921521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9EFB8ACE-83E6-EA85-5F97-31A2EF18C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38" t="21390" r="11560" b="17786"/>
          <a:stretch/>
        </p:blipFill>
        <p:spPr>
          <a:xfrm>
            <a:off x="411893" y="247135"/>
            <a:ext cx="1491049" cy="57827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3935EAB-D1D9-4C5F-8741-7A16D3B18595}"/>
              </a:ext>
            </a:extLst>
          </p:cNvPr>
          <p:cNvSpPr/>
          <p:nvPr userDrawn="1"/>
        </p:nvSpPr>
        <p:spPr>
          <a:xfrm>
            <a:off x="0" y="6554840"/>
            <a:ext cx="12192000" cy="303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6061" lvl="1" indent="0" algn="l">
              <a:buFont typeface="Arial" pitchFamily="34" charset="0"/>
              <a:buNone/>
            </a:pPr>
            <a:r>
              <a:rPr lang="en-US" sz="900" b="0">
                <a:solidFill>
                  <a:schemeClr val="tx1"/>
                </a:solidFill>
                <a:latin typeface="+mn-lt"/>
              </a:rPr>
              <a:t>Office of Strategy Management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B3D8092-F2DA-59FB-1549-E55056DBDDC6}"/>
              </a:ext>
            </a:extLst>
          </p:cNvPr>
          <p:cNvSpPr/>
          <p:nvPr userDrawn="1"/>
        </p:nvSpPr>
        <p:spPr>
          <a:xfrm>
            <a:off x="1977080" y="6677362"/>
            <a:ext cx="59194" cy="59194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59D9CA5-0B61-FB78-AD91-ADCD1C413029}"/>
              </a:ext>
            </a:extLst>
          </p:cNvPr>
          <p:cNvSpPr/>
          <p:nvPr userDrawn="1"/>
        </p:nvSpPr>
        <p:spPr>
          <a:xfrm>
            <a:off x="2106005" y="6677362"/>
            <a:ext cx="59194" cy="5919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B0E2F01-A29D-DAEF-6393-EB3722EA8146}"/>
              </a:ext>
            </a:extLst>
          </p:cNvPr>
          <p:cNvSpPr/>
          <p:nvPr userDrawn="1"/>
        </p:nvSpPr>
        <p:spPr>
          <a:xfrm>
            <a:off x="2234930" y="6677362"/>
            <a:ext cx="59194" cy="5919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433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gu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Placeholder 1"/>
          <p:cNvSpPr>
            <a:spLocks noGrp="1"/>
          </p:cNvSpPr>
          <p:nvPr>
            <p:ph type="title" hasCustomPrompt="1"/>
          </p:nvPr>
        </p:nvSpPr>
        <p:spPr bwMode="auto">
          <a:xfrm>
            <a:off x="619126" y="1058523"/>
            <a:ext cx="10921521" cy="398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lvl="0"/>
            <a:r>
              <a:rPr lang="en-US"/>
              <a:t>Tagline</a:t>
            </a:r>
          </a:p>
        </p:txBody>
      </p:sp>
      <p:sp>
        <p:nvSpPr>
          <p:cNvPr id="19" name="AcnBodyText_ID_7"/>
          <p:cNvSpPr>
            <a:spLocks noGrp="1"/>
          </p:cNvSpPr>
          <p:nvPr>
            <p:ph idx="1"/>
            <p:custDataLst>
              <p:tags r:id="rId1"/>
            </p:custDataLst>
          </p:nvPr>
        </p:nvSpPr>
        <p:spPr bwMode="gray">
          <a:xfrm>
            <a:off x="619125" y="1524428"/>
            <a:ext cx="10921522" cy="4914473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marL="0" lvl="0" indent="0" algn="l" defTabSz="457182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/>
              <a:buNone/>
            </a:pPr>
            <a:r>
              <a:rPr lang="en-US"/>
              <a:t>Click to edit Master text styles</a:t>
            </a:r>
          </a:p>
          <a:p>
            <a:pPr marL="0" lvl="1" indent="0" algn="l" defTabSz="457182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/>
              <a:buNone/>
            </a:pPr>
            <a:r>
              <a:rPr lang="en-US"/>
              <a:t>Second level</a:t>
            </a:r>
          </a:p>
          <a:p>
            <a:pPr marL="0" lvl="2" indent="0" algn="l" defTabSz="457182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/>
              <a:buNone/>
            </a:pPr>
            <a:r>
              <a:rPr lang="en-US"/>
              <a:t>Third level</a:t>
            </a:r>
          </a:p>
          <a:p>
            <a:pPr marL="0" lvl="3" indent="0" algn="l" defTabSz="457182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/>
              <a:buNone/>
            </a:pPr>
            <a:r>
              <a:rPr lang="en-US"/>
              <a:t>Fourth level</a:t>
            </a:r>
          </a:p>
          <a:p>
            <a:pPr marL="0" lvl="4" indent="0" algn="l" defTabSz="457182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/>
              <a:buNone/>
            </a:pPr>
            <a:r>
              <a:rPr lang="en-US"/>
              <a:t>Fifth level</a:t>
            </a:r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67626" y="6568460"/>
            <a:ext cx="4457700" cy="289540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1D38765-6EC0-5441-84B9-00E3859C2D8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209801" y="0"/>
            <a:ext cx="9331325" cy="1058863"/>
          </a:xfrm>
          <a:prstGeom prst="rect">
            <a:avLst/>
          </a:prstGeom>
        </p:spPr>
        <p:txBody>
          <a:bodyPr anchor="b" anchorCtr="0"/>
          <a:lstStyle>
            <a:lvl1pPr algn="r">
              <a:buNone/>
              <a:defRPr sz="3600" b="0">
                <a:solidFill>
                  <a:schemeClr val="tx1"/>
                </a:solidFill>
                <a:latin typeface="+mn-lt"/>
              </a:defRPr>
            </a:lvl1pPr>
            <a:lvl2pPr marL="1587" indent="0" algn="r">
              <a:buNone/>
              <a:defRPr>
                <a:solidFill>
                  <a:schemeClr val="bg1"/>
                </a:solidFill>
              </a:defRPr>
            </a:lvl2pPr>
            <a:lvl3pPr marL="179379" indent="0" algn="r">
              <a:buNone/>
              <a:defRPr>
                <a:solidFill>
                  <a:schemeClr val="bg1"/>
                </a:solidFill>
              </a:defRPr>
            </a:lvl3pPr>
            <a:lvl4pPr marL="344473" indent="0" algn="r">
              <a:buNone/>
              <a:defRPr>
                <a:solidFill>
                  <a:schemeClr val="bg1"/>
                </a:solidFill>
              </a:defRPr>
            </a:lvl4pPr>
            <a:lvl5pPr marL="534965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Slide Title</a:t>
            </a:r>
          </a:p>
        </p:txBody>
      </p:sp>
      <p:cxnSp>
        <p:nvCxnSpPr>
          <p:cNvPr id="3" name="Straight Connector 2"/>
          <p:cNvCxnSpPr/>
          <p:nvPr userDrawn="1"/>
        </p:nvCxnSpPr>
        <p:spPr>
          <a:xfrm flipH="1">
            <a:off x="619126" y="1058522"/>
            <a:ext cx="10921521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07771F37-D590-5D92-B57C-F3DB5E73A4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38" t="21390" r="11560" b="17786"/>
          <a:stretch/>
        </p:blipFill>
        <p:spPr>
          <a:xfrm>
            <a:off x="411893" y="247135"/>
            <a:ext cx="1491049" cy="57827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42EE8FA-1809-E9CF-D8E5-2A72928CAC15}"/>
              </a:ext>
            </a:extLst>
          </p:cNvPr>
          <p:cNvSpPr/>
          <p:nvPr userDrawn="1"/>
        </p:nvSpPr>
        <p:spPr>
          <a:xfrm>
            <a:off x="0" y="6554840"/>
            <a:ext cx="12192000" cy="303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6061" lvl="1" indent="0" algn="l">
              <a:buFont typeface="Arial" pitchFamily="34" charset="0"/>
              <a:buNone/>
            </a:pPr>
            <a:r>
              <a:rPr lang="en-US" sz="900" b="0">
                <a:solidFill>
                  <a:schemeClr val="tx1"/>
                </a:solidFill>
                <a:latin typeface="+mn-lt"/>
              </a:rPr>
              <a:t>Office of Strategy Management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B48D8E8-A3A3-A0D7-2EC3-C49E7AD7CBBE}"/>
              </a:ext>
            </a:extLst>
          </p:cNvPr>
          <p:cNvSpPr/>
          <p:nvPr userDrawn="1"/>
        </p:nvSpPr>
        <p:spPr>
          <a:xfrm>
            <a:off x="1977080" y="6677362"/>
            <a:ext cx="59194" cy="59194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CD367E4-2B73-9A83-E7BE-C00A775FE4FA}"/>
              </a:ext>
            </a:extLst>
          </p:cNvPr>
          <p:cNvSpPr/>
          <p:nvPr userDrawn="1"/>
        </p:nvSpPr>
        <p:spPr>
          <a:xfrm>
            <a:off x="2106005" y="6677362"/>
            <a:ext cx="59194" cy="5919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D868FA8-B9B7-6F2D-BC0D-B373A483CAC0}"/>
              </a:ext>
            </a:extLst>
          </p:cNvPr>
          <p:cNvSpPr/>
          <p:nvPr userDrawn="1"/>
        </p:nvSpPr>
        <p:spPr>
          <a:xfrm>
            <a:off x="2234930" y="6677362"/>
            <a:ext cx="59194" cy="5919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686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egu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67626" y="6568460"/>
            <a:ext cx="4457700" cy="289540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1D38765-6EC0-5441-84B9-00E3859C2D8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616192" y="5067300"/>
            <a:ext cx="10924455" cy="1457326"/>
            <a:chOff x="876300" y="4762500"/>
            <a:chExt cx="2990850" cy="1085850"/>
          </a:xfrm>
        </p:grpSpPr>
        <p:sp>
          <p:nvSpPr>
            <p:cNvPr id="36" name="Rectangle 35"/>
            <p:cNvSpPr/>
            <p:nvPr userDrawn="1"/>
          </p:nvSpPr>
          <p:spPr>
            <a:xfrm>
              <a:off x="876300" y="4762500"/>
              <a:ext cx="1495425" cy="108585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231766" indent="-231766" algn="ctr">
                <a:buFont typeface="Arial" pitchFamily="34" charset="0"/>
                <a:buChar char="•"/>
              </a:pPr>
              <a:endParaRPr lang="en-US" sz="2000">
                <a:solidFill>
                  <a:schemeClr val="tx1"/>
                </a:solidFill>
              </a:endParaRPr>
            </a:p>
          </p:txBody>
        </p:sp>
        <p:sp>
          <p:nvSpPr>
            <p:cNvPr id="37" name="Rectangle 36"/>
            <p:cNvSpPr/>
            <p:nvPr userDrawn="1"/>
          </p:nvSpPr>
          <p:spPr>
            <a:xfrm>
              <a:off x="2371725" y="4762500"/>
              <a:ext cx="1495425" cy="108585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231766" indent="-231766" algn="ctr">
                <a:buFont typeface="Arial" pitchFamily="34" charset="0"/>
                <a:buChar char="•"/>
              </a:pPr>
              <a:endParaRPr lang="en-US" sz="2000">
                <a:solidFill>
                  <a:schemeClr val="tx1"/>
                </a:solidFill>
              </a:endParaRPr>
            </a:p>
          </p:txBody>
        </p:sp>
      </p:grpSp>
      <p:grpSp>
        <p:nvGrpSpPr>
          <p:cNvPr id="45" name="Group 44"/>
          <p:cNvGrpSpPr/>
          <p:nvPr userDrawn="1"/>
        </p:nvGrpSpPr>
        <p:grpSpPr>
          <a:xfrm>
            <a:off x="619126" y="1104900"/>
            <a:ext cx="10921521" cy="3962400"/>
            <a:chOff x="619125" y="1986451"/>
            <a:chExt cx="10921521" cy="3280874"/>
          </a:xfrm>
        </p:grpSpPr>
        <p:sp>
          <p:nvSpPr>
            <p:cNvPr id="4" name="Rectangle 3"/>
            <p:cNvSpPr/>
            <p:nvPr userDrawn="1"/>
          </p:nvSpPr>
          <p:spPr>
            <a:xfrm>
              <a:off x="619125" y="1986452"/>
              <a:ext cx="2184304" cy="328087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231766" indent="-231766" algn="ctr">
                <a:buFont typeface="Arial" pitchFamily="34" charset="0"/>
                <a:buChar char="•"/>
              </a:pPr>
              <a:endParaRPr lang="en-US" sz="2000">
                <a:solidFill>
                  <a:schemeClr val="tx1"/>
                </a:solidFill>
                <a:latin typeface="Arial Nova Light" panose="020B0304020202020204" pitchFamily="34" charset="0"/>
              </a:endParaRPr>
            </a:p>
          </p:txBody>
        </p:sp>
        <p:sp>
          <p:nvSpPr>
            <p:cNvPr id="34" name="Rectangle 33"/>
            <p:cNvSpPr/>
            <p:nvPr userDrawn="1"/>
          </p:nvSpPr>
          <p:spPr>
            <a:xfrm>
              <a:off x="4987733" y="1986452"/>
              <a:ext cx="2184304" cy="328087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231766" indent="-231766" algn="ctr">
                <a:buFont typeface="Arial" pitchFamily="34" charset="0"/>
                <a:buChar char="•"/>
              </a:pPr>
              <a:endParaRPr lang="en-US" sz="2000">
                <a:solidFill>
                  <a:schemeClr val="tx1"/>
                </a:solidFill>
                <a:latin typeface="Arial Nova Light" panose="020B0304020202020204" pitchFamily="34" charset="0"/>
              </a:endParaRPr>
            </a:p>
          </p:txBody>
        </p:sp>
        <p:sp>
          <p:nvSpPr>
            <p:cNvPr id="38" name="Rectangle 37"/>
            <p:cNvSpPr/>
            <p:nvPr userDrawn="1"/>
          </p:nvSpPr>
          <p:spPr>
            <a:xfrm>
              <a:off x="9356342" y="1986452"/>
              <a:ext cx="2184304" cy="328087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231766" indent="-231766" algn="ctr">
                <a:buFont typeface="Arial" pitchFamily="34" charset="0"/>
                <a:buChar char="•"/>
              </a:pPr>
              <a:endParaRPr lang="en-US" sz="2000">
                <a:solidFill>
                  <a:schemeClr val="tx1"/>
                </a:solidFill>
                <a:latin typeface="Arial Nova Light" panose="020B0304020202020204" pitchFamily="34" charset="0"/>
              </a:endParaRPr>
            </a:p>
          </p:txBody>
        </p:sp>
        <p:grpSp>
          <p:nvGrpSpPr>
            <p:cNvPr id="41" name="Group 40"/>
            <p:cNvGrpSpPr/>
            <p:nvPr userDrawn="1"/>
          </p:nvGrpSpPr>
          <p:grpSpPr>
            <a:xfrm>
              <a:off x="2803429" y="1986451"/>
              <a:ext cx="2184304" cy="3280873"/>
              <a:chOff x="2803429" y="-865796"/>
              <a:chExt cx="2184304" cy="6561746"/>
            </a:xfrm>
          </p:grpSpPr>
          <p:sp>
            <p:nvSpPr>
              <p:cNvPr id="33" name="Rectangle 32"/>
              <p:cNvSpPr/>
              <p:nvPr userDrawn="1"/>
            </p:nvSpPr>
            <p:spPr>
              <a:xfrm>
                <a:off x="2803429" y="2415077"/>
                <a:ext cx="2184304" cy="328087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231766" indent="-231766" algn="ctr">
                  <a:buFont typeface="Arial" pitchFamily="34" charset="0"/>
                  <a:buChar char="•"/>
                </a:pPr>
                <a:endParaRPr lang="en-US" sz="2000">
                  <a:solidFill>
                    <a:schemeClr val="tx1"/>
                  </a:solidFill>
                  <a:latin typeface="Arial Nova Light" panose="020B0304020202020204" pitchFamily="34" charset="0"/>
                </a:endParaRPr>
              </a:p>
            </p:txBody>
          </p:sp>
          <p:sp>
            <p:nvSpPr>
              <p:cNvPr id="40" name="Rectangle 39"/>
              <p:cNvSpPr/>
              <p:nvPr userDrawn="1"/>
            </p:nvSpPr>
            <p:spPr>
              <a:xfrm>
                <a:off x="2803429" y="-865796"/>
                <a:ext cx="2184304" cy="328087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231766" indent="-231766" algn="ctr">
                  <a:buFont typeface="Arial" pitchFamily="34" charset="0"/>
                  <a:buChar char="•"/>
                </a:pPr>
                <a:endParaRPr lang="en-US" sz="2000">
                  <a:solidFill>
                    <a:schemeClr val="tx1"/>
                  </a:solidFill>
                  <a:latin typeface="Arial Nova Light" panose="020B0304020202020204" pitchFamily="34" charset="0"/>
                </a:endParaRPr>
              </a:p>
            </p:txBody>
          </p:sp>
        </p:grpSp>
        <p:grpSp>
          <p:nvGrpSpPr>
            <p:cNvPr id="42" name="Group 41"/>
            <p:cNvGrpSpPr/>
            <p:nvPr userDrawn="1"/>
          </p:nvGrpSpPr>
          <p:grpSpPr>
            <a:xfrm>
              <a:off x="7172037" y="1986452"/>
              <a:ext cx="2184304" cy="3280873"/>
              <a:chOff x="2803429" y="-865796"/>
              <a:chExt cx="2184304" cy="6561746"/>
            </a:xfrm>
          </p:grpSpPr>
          <p:sp>
            <p:nvSpPr>
              <p:cNvPr id="43" name="Rectangle 42"/>
              <p:cNvSpPr/>
              <p:nvPr userDrawn="1"/>
            </p:nvSpPr>
            <p:spPr>
              <a:xfrm>
                <a:off x="2803429" y="2415077"/>
                <a:ext cx="2184304" cy="328087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231766" indent="-231766" algn="ctr">
                  <a:buFont typeface="Arial" pitchFamily="34" charset="0"/>
                  <a:buChar char="•"/>
                </a:pPr>
                <a:endParaRPr lang="en-US" sz="2000">
                  <a:solidFill>
                    <a:schemeClr val="tx1"/>
                  </a:solidFill>
                  <a:latin typeface="Arial Nova Light" panose="020B0304020202020204" pitchFamily="34" charset="0"/>
                </a:endParaRPr>
              </a:p>
            </p:txBody>
          </p:sp>
          <p:sp>
            <p:nvSpPr>
              <p:cNvPr id="44" name="Rectangle 43"/>
              <p:cNvSpPr/>
              <p:nvPr userDrawn="1"/>
            </p:nvSpPr>
            <p:spPr>
              <a:xfrm>
                <a:off x="2803429" y="-865796"/>
                <a:ext cx="2184304" cy="328087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231766" indent="-231766" algn="ctr">
                  <a:buFont typeface="Arial" pitchFamily="34" charset="0"/>
                  <a:buChar char="•"/>
                </a:pPr>
                <a:endParaRPr lang="en-US" sz="2000">
                  <a:solidFill>
                    <a:schemeClr val="tx1"/>
                  </a:solidFill>
                  <a:latin typeface="Arial Nova Light" panose="020B0304020202020204" pitchFamily="34" charset="0"/>
                </a:endParaRPr>
              </a:p>
            </p:txBody>
          </p:sp>
        </p:grpSp>
      </p:grpSp>
      <p:sp>
        <p:nvSpPr>
          <p:cNvPr id="46" name="TextBox 45"/>
          <p:cNvSpPr txBox="1"/>
          <p:nvPr userDrawn="1"/>
        </p:nvSpPr>
        <p:spPr>
          <a:xfrm>
            <a:off x="4987732" y="1104899"/>
            <a:ext cx="13220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>
                <a:latin typeface="Arial Nova Light" panose="020B0304020202020204" pitchFamily="34" charset="0"/>
                <a:cs typeface="Calibri" panose="020F0502020204030204" pitchFamily="34" charset="0"/>
              </a:rPr>
              <a:t>Value Proposition</a:t>
            </a:r>
          </a:p>
        </p:txBody>
      </p:sp>
      <p:sp>
        <p:nvSpPr>
          <p:cNvPr id="50" name="TextBox 49"/>
          <p:cNvSpPr txBox="1"/>
          <p:nvPr userDrawn="1"/>
        </p:nvSpPr>
        <p:spPr>
          <a:xfrm>
            <a:off x="7174972" y="1104899"/>
            <a:ext cx="17436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>
                <a:latin typeface="Arial Nova Light" panose="020B0304020202020204" pitchFamily="34" charset="0"/>
                <a:cs typeface="Calibri" panose="020F0502020204030204" pitchFamily="34" charset="0"/>
              </a:rPr>
              <a:t>Customer Relationships</a:t>
            </a:r>
          </a:p>
        </p:txBody>
      </p:sp>
      <p:sp>
        <p:nvSpPr>
          <p:cNvPr id="51" name="TextBox 50"/>
          <p:cNvSpPr txBox="1"/>
          <p:nvPr userDrawn="1"/>
        </p:nvSpPr>
        <p:spPr>
          <a:xfrm>
            <a:off x="9356341" y="1104898"/>
            <a:ext cx="15397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>
                <a:latin typeface="Arial Nova Light" panose="020B0304020202020204" pitchFamily="34" charset="0"/>
                <a:cs typeface="Calibri" panose="020F0502020204030204" pitchFamily="34" charset="0"/>
              </a:rPr>
              <a:t>Customer Segments</a:t>
            </a:r>
          </a:p>
        </p:txBody>
      </p:sp>
      <p:sp>
        <p:nvSpPr>
          <p:cNvPr id="52" name="TextBox 51"/>
          <p:cNvSpPr txBox="1"/>
          <p:nvPr userDrawn="1"/>
        </p:nvSpPr>
        <p:spPr>
          <a:xfrm>
            <a:off x="7174972" y="3086098"/>
            <a:ext cx="14918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>
                <a:latin typeface="Arial Nova Light" panose="020B0304020202020204" pitchFamily="34" charset="0"/>
                <a:cs typeface="Calibri" panose="020F0502020204030204" pitchFamily="34" charset="0"/>
              </a:rPr>
              <a:t>Customer Channels</a:t>
            </a:r>
          </a:p>
        </p:txBody>
      </p:sp>
      <p:sp>
        <p:nvSpPr>
          <p:cNvPr id="53" name="TextBox 52"/>
          <p:cNvSpPr txBox="1"/>
          <p:nvPr userDrawn="1"/>
        </p:nvSpPr>
        <p:spPr>
          <a:xfrm>
            <a:off x="2803428" y="3086098"/>
            <a:ext cx="11635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>
                <a:latin typeface="Arial Nova Light" panose="020B0304020202020204" pitchFamily="34" charset="0"/>
                <a:cs typeface="Calibri" panose="020F0502020204030204" pitchFamily="34" charset="0"/>
              </a:rPr>
              <a:t>Key Resources</a:t>
            </a:r>
          </a:p>
        </p:txBody>
      </p:sp>
      <p:sp>
        <p:nvSpPr>
          <p:cNvPr id="54" name="TextBox 53"/>
          <p:cNvSpPr txBox="1"/>
          <p:nvPr userDrawn="1"/>
        </p:nvSpPr>
        <p:spPr>
          <a:xfrm>
            <a:off x="2803428" y="1104898"/>
            <a:ext cx="10516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>
                <a:latin typeface="Arial Nova Light" panose="020B0304020202020204" pitchFamily="34" charset="0"/>
                <a:cs typeface="Calibri" panose="020F0502020204030204" pitchFamily="34" charset="0"/>
              </a:rPr>
              <a:t>Key Activities</a:t>
            </a:r>
          </a:p>
        </p:txBody>
      </p:sp>
      <p:sp>
        <p:nvSpPr>
          <p:cNvPr id="55" name="TextBox 54"/>
          <p:cNvSpPr txBox="1"/>
          <p:nvPr userDrawn="1"/>
        </p:nvSpPr>
        <p:spPr>
          <a:xfrm>
            <a:off x="616191" y="1104898"/>
            <a:ext cx="10248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>
                <a:latin typeface="Arial Nova Light" panose="020B0304020202020204" pitchFamily="34" charset="0"/>
                <a:cs typeface="Calibri" panose="020F0502020204030204" pitchFamily="34" charset="0"/>
              </a:rPr>
              <a:t>Key Partners</a:t>
            </a:r>
          </a:p>
        </p:txBody>
      </p:sp>
      <p:sp>
        <p:nvSpPr>
          <p:cNvPr id="56" name="TextBox 55"/>
          <p:cNvSpPr txBox="1"/>
          <p:nvPr userDrawn="1"/>
        </p:nvSpPr>
        <p:spPr>
          <a:xfrm>
            <a:off x="616192" y="5067299"/>
            <a:ext cx="11431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>
                <a:latin typeface="Arial Nova Light" panose="020B0304020202020204" pitchFamily="34" charset="0"/>
                <a:cs typeface="Calibri" panose="020F0502020204030204" pitchFamily="34" charset="0"/>
              </a:rPr>
              <a:t>Cost Structure</a:t>
            </a:r>
          </a:p>
        </p:txBody>
      </p:sp>
      <p:sp>
        <p:nvSpPr>
          <p:cNvPr id="57" name="TextBox 56"/>
          <p:cNvSpPr txBox="1"/>
          <p:nvPr userDrawn="1"/>
        </p:nvSpPr>
        <p:spPr>
          <a:xfrm>
            <a:off x="6079884" y="5067298"/>
            <a:ext cx="13481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>
                <a:latin typeface="Arial Nova Light" panose="020B0304020202020204" pitchFamily="34" charset="0"/>
                <a:cs typeface="Calibri" panose="020F0502020204030204" pitchFamily="34" charset="0"/>
              </a:rPr>
              <a:t>Revenue</a:t>
            </a:r>
            <a:r>
              <a:rPr lang="en-US" sz="1200" b="1" baseline="0">
                <a:latin typeface="Arial Nova Light" panose="020B0304020202020204" pitchFamily="34" charset="0"/>
                <a:cs typeface="Calibri" panose="020F0502020204030204" pitchFamily="34" charset="0"/>
              </a:rPr>
              <a:t> Streams</a:t>
            </a:r>
            <a:endParaRPr lang="en-US" sz="1200" b="1">
              <a:latin typeface="Arial Nova Light" panose="020B03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Text Placeholder 58"/>
          <p:cNvSpPr>
            <a:spLocks noGrp="1"/>
          </p:cNvSpPr>
          <p:nvPr>
            <p:ph type="body" sz="quarter" idx="10"/>
          </p:nvPr>
        </p:nvSpPr>
        <p:spPr>
          <a:xfrm>
            <a:off x="5001637" y="1381126"/>
            <a:ext cx="2135232" cy="3686175"/>
          </a:xfrm>
          <a:prstGeom prst="rect">
            <a:avLst/>
          </a:prstGeom>
        </p:spPr>
        <p:txBody>
          <a:bodyPr lIns="91440" anchor="ctr" anchorCtr="0"/>
          <a:lstStyle>
            <a:lvl1pPr marL="114295" indent="-114295"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1pPr>
            <a:lvl2pPr marL="228591" indent="-119059">
              <a:buFont typeface="Calibri" panose="020F0502020204030204" pitchFamily="34" charset="0"/>
              <a:buChar char="₋"/>
              <a:defRPr sz="1100">
                <a:solidFill>
                  <a:schemeClr val="tx1"/>
                </a:solidFill>
              </a:defRPr>
            </a:lvl2pPr>
            <a:lvl3pPr marL="342886" indent="-163507"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3pPr>
            <a:lvl4pPr marL="533379" indent="-188906"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4pPr>
            <a:lvl5pPr marL="711172" indent="-176206"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0" name="Text Placeholder 58"/>
          <p:cNvSpPr>
            <a:spLocks noGrp="1"/>
          </p:cNvSpPr>
          <p:nvPr>
            <p:ph type="body" sz="quarter" idx="11"/>
          </p:nvPr>
        </p:nvSpPr>
        <p:spPr>
          <a:xfrm>
            <a:off x="613257" y="1381126"/>
            <a:ext cx="2135232" cy="3686175"/>
          </a:xfrm>
          <a:prstGeom prst="rect">
            <a:avLst/>
          </a:prstGeom>
        </p:spPr>
        <p:txBody>
          <a:bodyPr lIns="91440" anchor="ctr" anchorCtr="0"/>
          <a:lstStyle>
            <a:lvl1pPr marL="114295" indent="-114295"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1pPr>
            <a:lvl2pPr marL="228591" indent="-119059">
              <a:buFont typeface="Calibri" panose="020F0502020204030204" pitchFamily="34" charset="0"/>
              <a:buChar char="₋"/>
              <a:defRPr sz="1100">
                <a:solidFill>
                  <a:schemeClr val="tx1"/>
                </a:solidFill>
              </a:defRPr>
            </a:lvl2pPr>
            <a:lvl3pPr marL="342886" indent="-163507"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3pPr>
            <a:lvl4pPr marL="533379" indent="-188906"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4pPr>
            <a:lvl5pPr marL="711172" indent="-176206"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1" name="Text Placeholder 58"/>
          <p:cNvSpPr>
            <a:spLocks noGrp="1"/>
          </p:cNvSpPr>
          <p:nvPr>
            <p:ph type="body" sz="quarter" idx="12"/>
          </p:nvPr>
        </p:nvSpPr>
        <p:spPr>
          <a:xfrm>
            <a:off x="9353409" y="1381126"/>
            <a:ext cx="2135232" cy="3686175"/>
          </a:xfrm>
          <a:prstGeom prst="rect">
            <a:avLst/>
          </a:prstGeom>
        </p:spPr>
        <p:txBody>
          <a:bodyPr lIns="91440" anchor="ctr" anchorCtr="0"/>
          <a:lstStyle>
            <a:lvl1pPr marL="114295" indent="-114295"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1pPr>
            <a:lvl2pPr marL="228591" indent="-119059">
              <a:buFont typeface="Calibri" panose="020F0502020204030204" pitchFamily="34" charset="0"/>
              <a:buChar char="₋"/>
              <a:defRPr sz="1100">
                <a:solidFill>
                  <a:schemeClr val="tx1"/>
                </a:solidFill>
              </a:defRPr>
            </a:lvl2pPr>
            <a:lvl3pPr marL="342886" indent="-163507"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3pPr>
            <a:lvl4pPr marL="533379" indent="-188906"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4pPr>
            <a:lvl5pPr marL="711172" indent="-176206"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2" name="Text Placeholder 58"/>
          <p:cNvSpPr>
            <a:spLocks noGrp="1"/>
          </p:cNvSpPr>
          <p:nvPr>
            <p:ph type="body" sz="quarter" idx="13"/>
          </p:nvPr>
        </p:nvSpPr>
        <p:spPr>
          <a:xfrm>
            <a:off x="2799703" y="1381126"/>
            <a:ext cx="2135232" cy="1704971"/>
          </a:xfrm>
          <a:prstGeom prst="rect">
            <a:avLst/>
          </a:prstGeom>
        </p:spPr>
        <p:txBody>
          <a:bodyPr lIns="91440" anchor="ctr" anchorCtr="0"/>
          <a:lstStyle>
            <a:lvl1pPr marL="114295" indent="-114295"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1pPr>
            <a:lvl2pPr marL="228591" indent="-119059">
              <a:buFont typeface="Calibri" panose="020F0502020204030204" pitchFamily="34" charset="0"/>
              <a:buChar char="₋"/>
              <a:defRPr sz="1100">
                <a:solidFill>
                  <a:schemeClr val="tx1"/>
                </a:solidFill>
              </a:defRPr>
            </a:lvl2pPr>
            <a:lvl3pPr marL="342886" indent="-163507"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3pPr>
            <a:lvl4pPr marL="533379" indent="-188906"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4pPr>
            <a:lvl5pPr marL="711172" indent="-176206"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3" name="Text Placeholder 58"/>
          <p:cNvSpPr>
            <a:spLocks noGrp="1"/>
          </p:cNvSpPr>
          <p:nvPr>
            <p:ph type="body" sz="quarter" idx="14"/>
          </p:nvPr>
        </p:nvSpPr>
        <p:spPr>
          <a:xfrm>
            <a:off x="2812595" y="3362327"/>
            <a:ext cx="2135232" cy="1704971"/>
          </a:xfrm>
          <a:prstGeom prst="rect">
            <a:avLst/>
          </a:prstGeom>
        </p:spPr>
        <p:txBody>
          <a:bodyPr lIns="91440" anchor="ctr" anchorCtr="0"/>
          <a:lstStyle>
            <a:lvl1pPr marL="114295" indent="-114295"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1pPr>
            <a:lvl2pPr marL="228591" indent="-119059">
              <a:buFont typeface="Calibri" panose="020F0502020204030204" pitchFamily="34" charset="0"/>
              <a:buChar char="₋"/>
              <a:defRPr sz="1100">
                <a:solidFill>
                  <a:schemeClr val="tx1"/>
                </a:solidFill>
              </a:defRPr>
            </a:lvl2pPr>
            <a:lvl3pPr marL="342886" indent="-163507"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3pPr>
            <a:lvl4pPr marL="533379" indent="-188906"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4pPr>
            <a:lvl5pPr marL="711172" indent="-176206"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4" name="Text Placeholder 58"/>
          <p:cNvSpPr>
            <a:spLocks noGrp="1"/>
          </p:cNvSpPr>
          <p:nvPr>
            <p:ph type="body" sz="quarter" idx="15"/>
          </p:nvPr>
        </p:nvSpPr>
        <p:spPr>
          <a:xfrm>
            <a:off x="7175407" y="3362325"/>
            <a:ext cx="2135232" cy="1704971"/>
          </a:xfrm>
          <a:prstGeom prst="rect">
            <a:avLst/>
          </a:prstGeom>
        </p:spPr>
        <p:txBody>
          <a:bodyPr lIns="91440" anchor="ctr" anchorCtr="0"/>
          <a:lstStyle>
            <a:lvl1pPr marL="114295" indent="-114295"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1pPr>
            <a:lvl2pPr marL="228591" indent="-119059">
              <a:buFont typeface="Calibri" panose="020F0502020204030204" pitchFamily="34" charset="0"/>
              <a:buChar char="₋"/>
              <a:defRPr sz="1100">
                <a:solidFill>
                  <a:schemeClr val="tx1"/>
                </a:solidFill>
              </a:defRPr>
            </a:lvl2pPr>
            <a:lvl3pPr marL="342886" indent="-163507"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3pPr>
            <a:lvl4pPr marL="533379" indent="-188906"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4pPr>
            <a:lvl5pPr marL="711172" indent="-176206"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5" name="Text Placeholder 58"/>
          <p:cNvSpPr>
            <a:spLocks noGrp="1"/>
          </p:cNvSpPr>
          <p:nvPr>
            <p:ph type="body" sz="quarter" idx="16"/>
          </p:nvPr>
        </p:nvSpPr>
        <p:spPr>
          <a:xfrm>
            <a:off x="7166172" y="1381125"/>
            <a:ext cx="2135232" cy="1704971"/>
          </a:xfrm>
          <a:prstGeom prst="rect">
            <a:avLst/>
          </a:prstGeom>
        </p:spPr>
        <p:txBody>
          <a:bodyPr lIns="91440" anchor="ctr" anchorCtr="0"/>
          <a:lstStyle>
            <a:lvl1pPr marL="114295" indent="-114295"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1pPr>
            <a:lvl2pPr marL="228591" indent="-119059">
              <a:buFont typeface="Calibri" panose="020F0502020204030204" pitchFamily="34" charset="0"/>
              <a:buChar char="₋"/>
              <a:defRPr sz="1100">
                <a:solidFill>
                  <a:schemeClr val="tx1"/>
                </a:solidFill>
              </a:defRPr>
            </a:lvl2pPr>
            <a:lvl3pPr marL="342886" indent="-163507"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3pPr>
            <a:lvl4pPr marL="533379" indent="-188906"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4pPr>
            <a:lvl5pPr marL="711172" indent="-176206"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6" name="Text Placeholder 58"/>
          <p:cNvSpPr>
            <a:spLocks noGrp="1"/>
          </p:cNvSpPr>
          <p:nvPr>
            <p:ph type="body" sz="quarter" idx="17"/>
          </p:nvPr>
        </p:nvSpPr>
        <p:spPr>
          <a:xfrm>
            <a:off x="6078419" y="5343521"/>
            <a:ext cx="5410222" cy="1181105"/>
          </a:xfrm>
          <a:prstGeom prst="rect">
            <a:avLst/>
          </a:prstGeom>
        </p:spPr>
        <p:txBody>
          <a:bodyPr lIns="91440" numCol="2" anchor="ctr" anchorCtr="0"/>
          <a:lstStyle>
            <a:lvl1pPr marL="114295" indent="-114295"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1pPr>
            <a:lvl2pPr marL="228591" indent="-119059">
              <a:buFont typeface="Calibri" panose="020F0502020204030204" pitchFamily="34" charset="0"/>
              <a:buChar char="₋"/>
              <a:defRPr sz="1100">
                <a:solidFill>
                  <a:schemeClr val="tx1"/>
                </a:solidFill>
              </a:defRPr>
            </a:lvl2pPr>
            <a:lvl3pPr marL="342886" indent="-163507"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3pPr>
            <a:lvl4pPr marL="533379" indent="-188906"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4pPr>
            <a:lvl5pPr marL="711172" indent="-176206"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7" name="Text Placeholder 58"/>
          <p:cNvSpPr>
            <a:spLocks noGrp="1"/>
          </p:cNvSpPr>
          <p:nvPr>
            <p:ph type="body" sz="quarter" idx="18"/>
          </p:nvPr>
        </p:nvSpPr>
        <p:spPr>
          <a:xfrm>
            <a:off x="613257" y="5343521"/>
            <a:ext cx="5410222" cy="1181105"/>
          </a:xfrm>
          <a:prstGeom prst="rect">
            <a:avLst/>
          </a:prstGeom>
        </p:spPr>
        <p:txBody>
          <a:bodyPr lIns="91440" numCol="2" anchor="ctr" anchorCtr="0"/>
          <a:lstStyle>
            <a:lvl1pPr marL="114295" indent="-114295"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1pPr>
            <a:lvl2pPr marL="228591" indent="-119059">
              <a:buFont typeface="Calibri" panose="020F0502020204030204" pitchFamily="34" charset="0"/>
              <a:buChar char="₋"/>
              <a:defRPr sz="1100">
                <a:solidFill>
                  <a:schemeClr val="tx1"/>
                </a:solidFill>
              </a:defRPr>
            </a:lvl2pPr>
            <a:lvl3pPr marL="342886" indent="-163507"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3pPr>
            <a:lvl4pPr marL="533379" indent="-188906"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4pPr>
            <a:lvl5pPr marL="711172" indent="-176206"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8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2209801" y="0"/>
            <a:ext cx="9331325" cy="1058863"/>
          </a:xfrm>
          <a:prstGeom prst="rect">
            <a:avLst/>
          </a:prstGeom>
        </p:spPr>
        <p:txBody>
          <a:bodyPr anchor="b" anchorCtr="0"/>
          <a:lstStyle>
            <a:lvl1pPr algn="r">
              <a:buNone/>
              <a:defRPr sz="3600" b="0">
                <a:solidFill>
                  <a:schemeClr val="tx1"/>
                </a:solidFill>
                <a:latin typeface="Neue Haas Grotesk Text Pro" panose="020B0504020202020204" pitchFamily="34" charset="0"/>
              </a:defRPr>
            </a:lvl1pPr>
            <a:lvl2pPr marL="1587" indent="0" algn="r">
              <a:buNone/>
              <a:defRPr>
                <a:solidFill>
                  <a:schemeClr val="bg1"/>
                </a:solidFill>
              </a:defRPr>
            </a:lvl2pPr>
            <a:lvl3pPr marL="179379" indent="0" algn="r">
              <a:buNone/>
              <a:defRPr>
                <a:solidFill>
                  <a:schemeClr val="bg1"/>
                </a:solidFill>
              </a:defRPr>
            </a:lvl3pPr>
            <a:lvl4pPr marL="344473" indent="0" algn="r">
              <a:buNone/>
              <a:defRPr>
                <a:solidFill>
                  <a:schemeClr val="bg1"/>
                </a:solidFill>
              </a:defRPr>
            </a:lvl4pPr>
            <a:lvl5pPr marL="534965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Slide Title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639960-A976-9987-8877-89A08FE832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38" t="21390" r="11560" b="17786"/>
          <a:stretch/>
        </p:blipFill>
        <p:spPr>
          <a:xfrm>
            <a:off x="411893" y="247135"/>
            <a:ext cx="1491049" cy="57827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8FBA878-49BC-EB00-774E-BA97F4EB6C7C}"/>
              </a:ext>
            </a:extLst>
          </p:cNvPr>
          <p:cNvSpPr/>
          <p:nvPr userDrawn="1"/>
        </p:nvSpPr>
        <p:spPr>
          <a:xfrm>
            <a:off x="0" y="6554840"/>
            <a:ext cx="12192000" cy="303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6061" lvl="1" indent="0" algn="l">
              <a:buFont typeface="Arial" pitchFamily="34" charset="0"/>
              <a:buNone/>
            </a:pPr>
            <a:r>
              <a:rPr lang="en-US" sz="900" b="0">
                <a:solidFill>
                  <a:schemeClr val="tx1"/>
                </a:solidFill>
                <a:latin typeface="+mn-lt"/>
              </a:rPr>
              <a:t>Office of Strategy Management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C11F0C7-215C-4551-4AA0-52C3A2F7C7A0}"/>
              </a:ext>
            </a:extLst>
          </p:cNvPr>
          <p:cNvSpPr/>
          <p:nvPr userDrawn="1"/>
        </p:nvSpPr>
        <p:spPr>
          <a:xfrm>
            <a:off x="1977080" y="6677362"/>
            <a:ext cx="59194" cy="59194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5B62A07-0F59-32B8-7846-B11242846105}"/>
              </a:ext>
            </a:extLst>
          </p:cNvPr>
          <p:cNvSpPr/>
          <p:nvPr userDrawn="1"/>
        </p:nvSpPr>
        <p:spPr>
          <a:xfrm>
            <a:off x="2106005" y="6677362"/>
            <a:ext cx="59194" cy="5919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0AE2E88-E527-131D-790A-4F0703DEF185}"/>
              </a:ext>
            </a:extLst>
          </p:cNvPr>
          <p:cNvSpPr/>
          <p:nvPr userDrawn="1"/>
        </p:nvSpPr>
        <p:spPr>
          <a:xfrm>
            <a:off x="2234930" y="6677362"/>
            <a:ext cx="59194" cy="5919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500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2209801" y="0"/>
            <a:ext cx="9331325" cy="1058863"/>
          </a:xfrm>
          <a:prstGeom prst="rect">
            <a:avLst/>
          </a:prstGeom>
        </p:spPr>
        <p:txBody>
          <a:bodyPr anchor="b" anchorCtr="0"/>
          <a:lstStyle>
            <a:lvl1pPr algn="r">
              <a:buNone/>
              <a:defRPr sz="3600" b="0">
                <a:solidFill>
                  <a:schemeClr val="tx1"/>
                </a:solidFill>
                <a:latin typeface="+mn-lt"/>
              </a:defRPr>
            </a:lvl1pPr>
            <a:lvl2pPr marL="1587" indent="0" algn="r">
              <a:buNone/>
              <a:defRPr>
                <a:solidFill>
                  <a:schemeClr val="bg1"/>
                </a:solidFill>
              </a:defRPr>
            </a:lvl2pPr>
            <a:lvl3pPr marL="179379" indent="0" algn="r">
              <a:buNone/>
              <a:defRPr>
                <a:solidFill>
                  <a:schemeClr val="bg1"/>
                </a:solidFill>
              </a:defRPr>
            </a:lvl3pPr>
            <a:lvl4pPr marL="344473" indent="0" algn="r">
              <a:buNone/>
              <a:defRPr>
                <a:solidFill>
                  <a:schemeClr val="bg1"/>
                </a:solidFill>
              </a:defRPr>
            </a:lvl4pPr>
            <a:lvl5pPr marL="534965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Slide Title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038E887-0E8D-F62E-64E5-0DE3A3AB00FA}"/>
              </a:ext>
            </a:extLst>
          </p:cNvPr>
          <p:cNvCxnSpPr>
            <a:cxnSpLocks/>
          </p:cNvCxnSpPr>
          <p:nvPr userDrawn="1"/>
        </p:nvCxnSpPr>
        <p:spPr>
          <a:xfrm>
            <a:off x="3336053" y="1175658"/>
            <a:ext cx="0" cy="5255289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960D53E-4560-4251-0CCD-527189507B65}"/>
              </a:ext>
            </a:extLst>
          </p:cNvPr>
          <p:cNvSpPr txBox="1"/>
          <p:nvPr userDrawn="1"/>
        </p:nvSpPr>
        <p:spPr>
          <a:xfrm>
            <a:off x="354935" y="1175658"/>
            <a:ext cx="1211935" cy="276999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200" b="1">
                <a:latin typeface="+mn-lt"/>
                <a:cs typeface="Calibri" panose="020F0502020204030204" pitchFamily="34" charset="0"/>
              </a:rPr>
              <a:t>Session Summary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C89B82-392C-B8F6-7156-EF6EB60CDF89}"/>
              </a:ext>
            </a:extLst>
          </p:cNvPr>
          <p:cNvSpPr txBox="1"/>
          <p:nvPr userDrawn="1"/>
        </p:nvSpPr>
        <p:spPr>
          <a:xfrm>
            <a:off x="354935" y="2906738"/>
            <a:ext cx="1272336" cy="276999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200" b="1">
                <a:latin typeface="+mn-lt"/>
                <a:cs typeface="Calibri" panose="020F0502020204030204" pitchFamily="34" charset="0"/>
              </a:rPr>
              <a:t>Session Objectives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F89072-ACC7-97D5-FC6C-D03819D2254C}"/>
              </a:ext>
            </a:extLst>
          </p:cNvPr>
          <p:cNvSpPr txBox="1"/>
          <p:nvPr userDrawn="1"/>
        </p:nvSpPr>
        <p:spPr>
          <a:xfrm>
            <a:off x="354219" y="4672625"/>
            <a:ext cx="845616" cy="276999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200" b="1">
                <a:latin typeface="+mn-lt"/>
                <a:cs typeface="Calibri" panose="020F0502020204030204" pitchFamily="34" charset="0"/>
              </a:rPr>
              <a:t>Preparation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5442F23-D04E-4949-7121-41E11E75A9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4935" y="1476375"/>
            <a:ext cx="2980404" cy="1417512"/>
          </a:xfrm>
          <a:prstGeom prst="rect">
            <a:avLst/>
          </a:prstGeom>
        </p:spPr>
        <p:txBody>
          <a:bodyPr/>
          <a:lstStyle>
            <a:lvl1pPr>
              <a:buNone/>
              <a:defRPr sz="1200"/>
            </a:lvl1pPr>
            <a:lvl2pPr marL="1587" indent="0">
              <a:buNone/>
              <a:defRPr sz="1200"/>
            </a:lvl2pPr>
            <a:lvl3pPr marL="179379" indent="0">
              <a:buNone/>
              <a:defRPr sz="1200"/>
            </a:lvl3pPr>
            <a:lvl4pPr marL="344473" indent="0">
              <a:buNone/>
              <a:defRPr sz="1200"/>
            </a:lvl4pPr>
            <a:lvl5pPr marL="534965" indent="0"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8B34895D-7A99-0AC1-1EAB-6498820FB95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4935" y="3183736"/>
            <a:ext cx="2980404" cy="1477800"/>
          </a:xfrm>
          <a:prstGeom prst="rect">
            <a:avLst/>
          </a:prstGeom>
        </p:spPr>
        <p:txBody>
          <a:bodyPr/>
          <a:lstStyle>
            <a:lvl1pPr marL="171443" indent="-171443">
              <a:buFont typeface="Arial" panose="020B0604020202020204" pitchFamily="34" charset="0"/>
              <a:buChar char="•"/>
              <a:defRPr sz="1200"/>
            </a:lvl1pPr>
            <a:lvl2pPr marL="173030" indent="-171443">
              <a:buFont typeface="Arial" panose="020B0604020202020204" pitchFamily="34" charset="0"/>
              <a:buChar char="•"/>
              <a:defRPr sz="1200"/>
            </a:lvl2pPr>
            <a:lvl3pPr marL="350823" indent="-171443">
              <a:buFont typeface="Arial" panose="020B0604020202020204" pitchFamily="34" charset="0"/>
              <a:buChar char="•"/>
              <a:defRPr sz="1200"/>
            </a:lvl3pPr>
            <a:lvl4pPr marL="515916" indent="-171443">
              <a:buFont typeface="Arial" panose="020B0604020202020204" pitchFamily="34" charset="0"/>
              <a:buChar char="•"/>
              <a:defRPr sz="1200"/>
            </a:lvl4pPr>
            <a:lvl5pPr marL="706408" indent="-171443"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40A3E866-741A-7919-155B-0150048F5D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4935" y="4951385"/>
            <a:ext cx="2980404" cy="1477800"/>
          </a:xfrm>
          <a:prstGeom prst="rect">
            <a:avLst/>
          </a:prstGeom>
        </p:spPr>
        <p:txBody>
          <a:bodyPr/>
          <a:lstStyle>
            <a:lvl1pPr marL="171443" indent="-171443">
              <a:buFont typeface="Arial" panose="020B0604020202020204" pitchFamily="34" charset="0"/>
              <a:buChar char="•"/>
              <a:defRPr sz="1200"/>
            </a:lvl1pPr>
            <a:lvl2pPr marL="173030" indent="-171443">
              <a:buFont typeface="Arial" panose="020B0604020202020204" pitchFamily="34" charset="0"/>
              <a:buChar char="•"/>
              <a:defRPr sz="1200"/>
            </a:lvl2pPr>
            <a:lvl3pPr marL="350823" indent="-171443">
              <a:buFont typeface="Arial" panose="020B0604020202020204" pitchFamily="34" charset="0"/>
              <a:buChar char="•"/>
              <a:defRPr sz="1200"/>
            </a:lvl3pPr>
            <a:lvl4pPr marL="515916" indent="-171443">
              <a:buFont typeface="Arial" panose="020B0604020202020204" pitchFamily="34" charset="0"/>
              <a:buChar char="•"/>
              <a:defRPr sz="1200"/>
            </a:lvl4pPr>
            <a:lvl5pPr marL="706408" indent="-171443"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6F7A77-8796-515E-447B-F8DA1DE8A1C5}"/>
              </a:ext>
            </a:extLst>
          </p:cNvPr>
          <p:cNvSpPr txBox="1"/>
          <p:nvPr userDrawn="1"/>
        </p:nvSpPr>
        <p:spPr>
          <a:xfrm>
            <a:off x="3544673" y="1175658"/>
            <a:ext cx="1569222" cy="27699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1200" b="1">
                <a:latin typeface="+mn-lt"/>
                <a:cs typeface="Calibri" panose="020F0502020204030204" pitchFamily="34" charset="0"/>
              </a:rPr>
              <a:t>Approach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5C75477A-B987-D838-CC4C-2365E29B58E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45390" y="1452656"/>
            <a:ext cx="2980404" cy="4978290"/>
          </a:xfrm>
          <a:prstGeom prst="rect">
            <a:avLst/>
          </a:prstGeom>
        </p:spPr>
        <p:txBody>
          <a:bodyPr/>
          <a:lstStyle>
            <a:lvl1pPr>
              <a:buNone/>
              <a:defRPr sz="1200"/>
            </a:lvl1pPr>
            <a:lvl2pPr marL="173030" indent="-171443">
              <a:buFont typeface="Arial" panose="020B0604020202020204" pitchFamily="34" charset="0"/>
              <a:buChar char="•"/>
              <a:defRPr sz="1200"/>
            </a:lvl2pPr>
            <a:lvl3pPr marL="350823" indent="-171443">
              <a:buFont typeface="Arial" panose="020B0604020202020204" pitchFamily="34" charset="0"/>
              <a:buChar char="•"/>
              <a:defRPr sz="1200"/>
            </a:lvl3pPr>
            <a:lvl4pPr marL="515916" indent="-171443">
              <a:buFont typeface="Arial" panose="020B0604020202020204" pitchFamily="34" charset="0"/>
              <a:buChar char="•"/>
              <a:defRPr sz="1200"/>
            </a:lvl4pPr>
            <a:lvl5pPr marL="706408" indent="-171443"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9" name="Graphic 18" descr="Stopwatch with solid fill">
            <a:extLst>
              <a:ext uri="{FF2B5EF4-FFF2-40B4-BE49-F238E27FC236}">
                <a16:creationId xmlns:a16="http://schemas.microsoft.com/office/drawing/2014/main" id="{E35D47D8-3A3D-1951-CF32-320D93B5EFD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33315" y="6159136"/>
            <a:ext cx="540099" cy="540099"/>
          </a:xfrm>
          <a:prstGeom prst="rect">
            <a:avLst/>
          </a:prstGeom>
        </p:spPr>
      </p:pic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1097D26C-B42C-D328-63B2-51E6DA834A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273413" y="6310313"/>
            <a:ext cx="385187" cy="292100"/>
          </a:xfrm>
          <a:prstGeom prst="rect">
            <a:avLst/>
          </a:prstGeom>
        </p:spPr>
        <p:txBody>
          <a:bodyPr anchor="ctr" anchorCtr="0"/>
          <a:lstStyle>
            <a:lvl1pPr algn="r">
              <a:buNone/>
              <a:defRPr sz="1200"/>
            </a:lvl1pPr>
            <a:lvl2pPr marL="1587" indent="0">
              <a:buNone/>
              <a:defRPr sz="1200"/>
            </a:lvl2pPr>
            <a:lvl3pPr marL="179379" indent="0">
              <a:buNone/>
              <a:defRPr sz="1200"/>
            </a:lvl3pPr>
            <a:lvl4pPr marL="344473" indent="0">
              <a:buNone/>
              <a:defRPr sz="1200"/>
            </a:lvl4pPr>
            <a:lvl5pPr marL="534965" indent="0"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65DF16D-FBE8-53E9-28E9-B6B5237AD396}"/>
              </a:ext>
            </a:extLst>
          </p:cNvPr>
          <p:cNvSpPr txBox="1"/>
          <p:nvPr userDrawn="1"/>
        </p:nvSpPr>
        <p:spPr>
          <a:xfrm>
            <a:off x="11602557" y="6317864"/>
            <a:ext cx="4315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>
                <a:latin typeface="+mn-lt"/>
                <a:cs typeface="Calibri" panose="020F0502020204030204" pitchFamily="34" charset="0"/>
              </a:rPr>
              <a:t>min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87E3CE0-1C92-6268-1420-12C511ECA4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38" t="21390" r="11560" b="17786"/>
          <a:stretch/>
        </p:blipFill>
        <p:spPr>
          <a:xfrm>
            <a:off x="411893" y="247135"/>
            <a:ext cx="1491049" cy="57827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CEF05D5-E3B3-C915-F88E-6A33BD9C86E9}"/>
              </a:ext>
            </a:extLst>
          </p:cNvPr>
          <p:cNvSpPr/>
          <p:nvPr userDrawn="1"/>
        </p:nvSpPr>
        <p:spPr>
          <a:xfrm>
            <a:off x="0" y="6554840"/>
            <a:ext cx="12192000" cy="303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6061" lvl="1" indent="0" algn="l">
              <a:buFont typeface="Arial" pitchFamily="34" charset="0"/>
              <a:buNone/>
            </a:pPr>
            <a:r>
              <a:rPr lang="en-US" sz="900" b="0">
                <a:solidFill>
                  <a:schemeClr val="tx1"/>
                </a:solidFill>
                <a:latin typeface="+mn-lt"/>
              </a:rPr>
              <a:t>Office of Strategy Management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2D70626-A441-6EA3-5E27-D734EE4EDBA4}"/>
              </a:ext>
            </a:extLst>
          </p:cNvPr>
          <p:cNvSpPr/>
          <p:nvPr userDrawn="1"/>
        </p:nvSpPr>
        <p:spPr>
          <a:xfrm>
            <a:off x="1977080" y="6677362"/>
            <a:ext cx="59194" cy="59194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C993731-165C-0AF6-9763-019E02F54B2B}"/>
              </a:ext>
            </a:extLst>
          </p:cNvPr>
          <p:cNvSpPr/>
          <p:nvPr userDrawn="1"/>
        </p:nvSpPr>
        <p:spPr>
          <a:xfrm>
            <a:off x="2106005" y="6677362"/>
            <a:ext cx="59194" cy="5919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E9CD304-7CB8-08D2-C643-F0E53AADC462}"/>
              </a:ext>
            </a:extLst>
          </p:cNvPr>
          <p:cNvSpPr/>
          <p:nvPr userDrawn="1"/>
        </p:nvSpPr>
        <p:spPr>
          <a:xfrm>
            <a:off x="2234930" y="6677362"/>
            <a:ext cx="59194" cy="5919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189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-14">
    <p:bg>
      <p:bgPr>
        <a:solidFill>
          <a:srgbClr val="00AF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7414D2B-F362-4E03-B2F2-91ACAD81658E}"/>
              </a:ext>
            </a:extLst>
          </p:cNvPr>
          <p:cNvCxnSpPr/>
          <p:nvPr userDrawn="1"/>
        </p:nvCxnSpPr>
        <p:spPr>
          <a:xfrm>
            <a:off x="3413125" y="2647950"/>
            <a:ext cx="0" cy="203835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22"/>
          <p:cNvSpPr>
            <a:spLocks noGrp="1"/>
          </p:cNvSpPr>
          <p:nvPr>
            <p:ph type="body" sz="quarter" idx="11"/>
          </p:nvPr>
        </p:nvSpPr>
        <p:spPr>
          <a:xfrm>
            <a:off x="3703546" y="2647951"/>
            <a:ext cx="7793691" cy="955675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marR="0" indent="0" algn="l" defTabSz="914327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3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63" indent="0">
              <a:buNone/>
              <a:defRPr sz="30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327" indent="0">
              <a:buNone/>
              <a:defRPr sz="30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490" indent="0">
              <a:buNone/>
              <a:defRPr sz="30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654" indent="0">
              <a:buNone/>
              <a:defRPr sz="30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2"/>
          </p:nvPr>
        </p:nvSpPr>
        <p:spPr>
          <a:xfrm>
            <a:off x="3703545" y="3673078"/>
            <a:ext cx="7793691" cy="33808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63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327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49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654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 descr="Text, logo&#10;&#10;Description automatically generated">
            <a:extLst>
              <a:ext uri="{FF2B5EF4-FFF2-40B4-BE49-F238E27FC236}">
                <a16:creationId xmlns:a16="http://schemas.microsoft.com/office/drawing/2014/main" id="{46EBA740-8958-4628-9C43-0EEE0F2969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664" y="2924175"/>
            <a:ext cx="2506662" cy="839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901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-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CE1350A2-374F-4BA8-AF36-A08EBC8477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42027" y="1171577"/>
            <a:ext cx="6149975" cy="568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3938CAC-0235-4039-B129-E8B2D515DE39}"/>
              </a:ext>
            </a:extLst>
          </p:cNvPr>
          <p:cNvCxnSpPr>
            <a:cxnSpLocks/>
          </p:cNvCxnSpPr>
          <p:nvPr userDrawn="1"/>
        </p:nvCxnSpPr>
        <p:spPr>
          <a:xfrm>
            <a:off x="2655972" y="6261100"/>
            <a:ext cx="0" cy="28416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19">
            <a:extLst>
              <a:ext uri="{FF2B5EF4-FFF2-40B4-BE49-F238E27FC236}">
                <a16:creationId xmlns:a16="http://schemas.microsoft.com/office/drawing/2014/main" id="{88CED227-3BF3-40DE-B860-AE7607EA8EB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760144" y="6379969"/>
            <a:ext cx="4937125" cy="123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1000">
                <a:solidFill>
                  <a:schemeClr val="bg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We build </a:t>
            </a:r>
            <a:r>
              <a:rPr lang="en-US" altLang="en-US" sz="1000" b="1">
                <a:solidFill>
                  <a:schemeClr val="bg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strength</a:t>
            </a:r>
            <a:r>
              <a:rPr lang="en-US" altLang="en-US" sz="1000">
                <a:solidFill>
                  <a:schemeClr val="bg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, </a:t>
            </a:r>
            <a:r>
              <a:rPr lang="en-US" altLang="en-US" sz="1000" b="1">
                <a:solidFill>
                  <a:schemeClr val="bg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stability</a:t>
            </a:r>
            <a:r>
              <a:rPr lang="en-US" altLang="en-US" sz="1000">
                <a:solidFill>
                  <a:schemeClr val="bg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 and </a:t>
            </a:r>
            <a:r>
              <a:rPr lang="en-US" altLang="en-US" sz="1000" b="1">
                <a:solidFill>
                  <a:schemeClr val="bg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self-reliance</a:t>
            </a:r>
            <a:r>
              <a:rPr lang="en-US" altLang="en-US" sz="1000">
                <a:solidFill>
                  <a:schemeClr val="bg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 through </a:t>
            </a:r>
            <a:r>
              <a:rPr lang="en-US" altLang="en-US" sz="1000" b="1">
                <a:solidFill>
                  <a:schemeClr val="bg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shelter</a:t>
            </a:r>
            <a:r>
              <a:rPr lang="en-US" altLang="en-US" sz="1000">
                <a:solidFill>
                  <a:schemeClr val="bg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587948" y="2778125"/>
            <a:ext cx="5524500" cy="1301750"/>
          </a:xfrm>
          <a:prstGeom prst="rect">
            <a:avLst/>
          </a:prstGeom>
        </p:spPr>
        <p:txBody>
          <a:bodyPr wrap="square" lIns="0" tIns="0" rIns="0" bIns="0"/>
          <a:lstStyle>
            <a:lvl1pPr marL="0" indent="0">
              <a:lnSpc>
                <a:spcPct val="80000"/>
              </a:lnSpc>
              <a:buFontTx/>
              <a:buNone/>
              <a:defRPr sz="4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63" indent="0">
              <a:buFontTx/>
              <a:buNone/>
              <a:defRPr sz="4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327" indent="0">
              <a:buFontTx/>
              <a:buNone/>
              <a:defRPr sz="4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490" indent="0">
              <a:buFontTx/>
              <a:buNone/>
              <a:defRPr sz="4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654" indent="0">
              <a:buFontTx/>
              <a:buNone/>
              <a:defRPr sz="4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0E6A5021-3A91-AEE9-9C89-09C46A81F1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375" y="6241670"/>
            <a:ext cx="2142819" cy="356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53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-Instructions-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4D85C32-44CD-47AB-A162-09D4C21D5ED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71500" y="1798638"/>
            <a:ext cx="7512050" cy="3483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r>
              <a:rPr lang="en-US" altLang="en-US" sz="2000" b="1" cap="small" baseline="0">
                <a:latin typeface="+mn-lt"/>
                <a:cs typeface="Arial" panose="020B0604020202020204" pitchFamily="34" charset="0"/>
              </a:rPr>
              <a:t>Overview</a:t>
            </a:r>
            <a:endParaRPr lang="en-US" altLang="en-US" sz="1400" cap="small" baseline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CC880C-B92A-4181-AECD-6A18288FC98E}"/>
              </a:ext>
            </a:extLst>
          </p:cNvPr>
          <p:cNvSpPr/>
          <p:nvPr userDrawn="1"/>
        </p:nvSpPr>
        <p:spPr>
          <a:xfrm>
            <a:off x="8385177" y="0"/>
            <a:ext cx="3806825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50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A715BA2-A07D-4109-BCE3-54B89433797B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9292392" y="1085056"/>
            <a:ext cx="1920555" cy="1920554"/>
            <a:chOff x="6431075" y="5192925"/>
            <a:chExt cx="637104" cy="637103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FA890F62-A8C4-4761-972C-0D3E30477519}"/>
                </a:ext>
              </a:extLst>
            </p:cNvPr>
            <p:cNvSpPr/>
            <p:nvPr userDrawn="1"/>
          </p:nvSpPr>
          <p:spPr>
            <a:xfrm>
              <a:off x="6431075" y="5192925"/>
              <a:ext cx="637104" cy="637103"/>
            </a:xfrm>
            <a:prstGeom prst="ellipse">
              <a:avLst/>
            </a:prstGeom>
            <a:solidFill>
              <a:srgbClr val="00AF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0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7248805-ECD8-439B-84FC-6859ADCC3C2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431075" y="5346066"/>
              <a:ext cx="637104" cy="33692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en-US" sz="2400" b="0" spc="-15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WHEN TO</a:t>
              </a:r>
            </a:p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en-US" sz="3600" b="0" spc="-15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USE IT</a:t>
              </a:r>
              <a:endParaRPr lang="en-US" altLang="en-US" sz="2800" b="0" spc="-1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E0485F8B-5B7D-4286-8412-DD8F14529F6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5783" y="1065358"/>
            <a:ext cx="7547768" cy="646545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l">
              <a:spcBef>
                <a:spcPts val="0"/>
              </a:spcBef>
              <a:buFontTx/>
              <a:buNone/>
              <a:defRPr sz="3600" b="1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163" indent="0">
              <a:buFontTx/>
              <a:buNone/>
              <a:defRPr sz="40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327" indent="0">
              <a:buFontTx/>
              <a:buNone/>
              <a:defRPr sz="40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490" indent="0">
              <a:buFontTx/>
              <a:buNone/>
              <a:defRPr sz="40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654" indent="0">
              <a:buFontTx/>
              <a:buNone/>
              <a:defRPr sz="40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[Tool Name]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46C76D0-2657-4198-A455-9468C74CC57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67822" y="3263900"/>
            <a:ext cx="3241530" cy="25669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27" indent="-236520">
              <a:buFont typeface="Arial" panose="020B0604020202020204" pitchFamily="34" charset="0"/>
              <a:buChar char="•"/>
              <a:defRPr sz="14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55595" indent="-226995">
              <a:buFont typeface="Courier New" panose="02070309020205020404" pitchFamily="49" charset="0"/>
              <a:buChar char="o"/>
              <a:defRPr sz="14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490" indent="0">
              <a:buNone/>
              <a:defRPr sz="1600" b="1">
                <a:solidFill>
                  <a:schemeClr val="bg2"/>
                </a:solidFill>
              </a:defRPr>
            </a:lvl4pPr>
            <a:lvl5pPr marL="1828654" indent="0">
              <a:buNone/>
              <a:defRPr sz="16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[Summary of use cases for tool]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286CC12E-2CC9-4118-96FF-942F29EBDCB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1500" y="2146300"/>
            <a:ext cx="7512050" cy="4273751"/>
          </a:xfrm>
          <a:prstGeom prst="rect">
            <a:avLst/>
          </a:prstGeom>
        </p:spPr>
        <p:txBody>
          <a:bodyPr lIns="0" rIns="0"/>
          <a:lstStyle>
            <a:lvl1pPr marL="0" indent="0" algn="just">
              <a:buNone/>
              <a:defRPr sz="1400"/>
            </a:lvl1pPr>
            <a:lvl2pPr marL="457163" indent="0">
              <a:buNone/>
              <a:defRPr sz="1400"/>
            </a:lvl2pPr>
            <a:lvl3pPr marL="914327" indent="0">
              <a:buNone/>
              <a:defRPr sz="1400"/>
            </a:lvl3pPr>
            <a:lvl4pPr marL="1371490" indent="0">
              <a:buNone/>
              <a:defRPr sz="1400"/>
            </a:lvl4pPr>
            <a:lvl5pPr marL="1828654" indent="0">
              <a:buNone/>
              <a:defRPr sz="1400"/>
            </a:lvl5pPr>
          </a:lstStyle>
          <a:p>
            <a:pPr lvl="0"/>
            <a:r>
              <a:rPr lang="en-US"/>
              <a:t>[Description and use of this guide]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8D68C6D-B395-4263-69D1-C830975E81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38" t="21390" r="11560" b="17786"/>
          <a:stretch/>
        </p:blipFill>
        <p:spPr>
          <a:xfrm>
            <a:off x="411893" y="247135"/>
            <a:ext cx="1491049" cy="57827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AF78B86-09B1-045B-DF22-38F199698F5B}"/>
              </a:ext>
            </a:extLst>
          </p:cNvPr>
          <p:cNvSpPr/>
          <p:nvPr userDrawn="1"/>
        </p:nvSpPr>
        <p:spPr>
          <a:xfrm>
            <a:off x="0" y="6554840"/>
            <a:ext cx="12192000" cy="303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6061" lvl="1" indent="0" algn="l">
              <a:buFont typeface="Arial" pitchFamily="34" charset="0"/>
              <a:buNone/>
            </a:pPr>
            <a:r>
              <a:rPr lang="en-US" sz="900" b="0">
                <a:solidFill>
                  <a:schemeClr val="tx1"/>
                </a:solidFill>
                <a:latin typeface="+mn-lt"/>
              </a:rPr>
              <a:t>Office of Strategy Management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E8E4545-AC03-97D4-097F-E3C0D82AFECE}"/>
              </a:ext>
            </a:extLst>
          </p:cNvPr>
          <p:cNvSpPr/>
          <p:nvPr userDrawn="1"/>
        </p:nvSpPr>
        <p:spPr>
          <a:xfrm>
            <a:off x="1977080" y="6677362"/>
            <a:ext cx="59194" cy="59194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A3A4BC5-F37A-627D-6F7E-85C6B55334D3}"/>
              </a:ext>
            </a:extLst>
          </p:cNvPr>
          <p:cNvSpPr/>
          <p:nvPr userDrawn="1"/>
        </p:nvSpPr>
        <p:spPr>
          <a:xfrm>
            <a:off x="2106005" y="6677362"/>
            <a:ext cx="59194" cy="5919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111075B-45DC-8550-3859-9FCE238787B3}"/>
              </a:ext>
            </a:extLst>
          </p:cNvPr>
          <p:cNvSpPr/>
          <p:nvPr userDrawn="1"/>
        </p:nvSpPr>
        <p:spPr>
          <a:xfrm>
            <a:off x="2234930" y="6677362"/>
            <a:ext cx="59194" cy="5919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412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 (A-3)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C474906-FA8D-CBAD-FFD2-CF7265A60A00}"/>
              </a:ext>
            </a:extLst>
          </p:cNvPr>
          <p:cNvSpPr/>
          <p:nvPr userDrawn="1"/>
        </p:nvSpPr>
        <p:spPr>
          <a:xfrm>
            <a:off x="0" y="4505325"/>
            <a:ext cx="12192000" cy="203835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1" y="5162550"/>
            <a:ext cx="10667999" cy="605718"/>
          </a:xfrm>
          <a:prstGeom prst="rect">
            <a:avLst/>
          </a:prstGeom>
        </p:spPr>
        <p:txBody>
          <a:bodyPr anchor="b" anchorCtr="0"/>
          <a:lstStyle>
            <a:lvl1pPr algn="l">
              <a:defRPr sz="4000" b="1" i="0" cap="none" baseline="0">
                <a:solidFill>
                  <a:schemeClr val="bg1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2" y="5842672"/>
            <a:ext cx="10667999" cy="430418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114295" indent="0">
              <a:buNone/>
              <a:defRPr sz="2000" b="0" i="0" cap="none" baseline="0">
                <a:solidFill>
                  <a:schemeClr val="bg1"/>
                </a:solidFill>
                <a:latin typeface="+mj-lt"/>
              </a:defRPr>
            </a:lvl1pPr>
            <a:lvl2pPr marL="45718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762001" y="5768268"/>
            <a:ext cx="10667999" cy="0"/>
          </a:xfrm>
          <a:prstGeom prst="line">
            <a:avLst/>
          </a:prstGeom>
          <a:ln w="285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D81C983-6C6F-29DD-B378-52A846642F2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2000" y="4857751"/>
            <a:ext cx="10667999" cy="257175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114295" indent="0">
              <a:buNone/>
              <a:defRPr sz="1400" i="0" cap="all" baseline="0">
                <a:solidFill>
                  <a:schemeClr val="bg1"/>
                </a:solidFill>
                <a:latin typeface="+mn-lt"/>
              </a:defRPr>
            </a:lvl1pPr>
            <a:lvl2pPr marL="45718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274419F-280B-E601-EB07-EEEF743DF3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38" t="21390" r="11560" b="17786"/>
          <a:stretch/>
        </p:blipFill>
        <p:spPr>
          <a:xfrm>
            <a:off x="583342" y="584907"/>
            <a:ext cx="2432722" cy="943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949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 (A-3) split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C474906-FA8D-CBAD-FFD2-CF7265A60A00}"/>
              </a:ext>
            </a:extLst>
          </p:cNvPr>
          <p:cNvSpPr/>
          <p:nvPr userDrawn="1"/>
        </p:nvSpPr>
        <p:spPr>
          <a:xfrm>
            <a:off x="0" y="4505325"/>
            <a:ext cx="12192000" cy="203835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1" y="5162550"/>
            <a:ext cx="10667999" cy="605718"/>
          </a:xfrm>
          <a:prstGeom prst="rect">
            <a:avLst/>
          </a:prstGeom>
        </p:spPr>
        <p:txBody>
          <a:bodyPr anchor="b" anchorCtr="0"/>
          <a:lstStyle>
            <a:lvl1pPr algn="l">
              <a:defRPr sz="4000" b="1" i="0" cap="none" baseline="0">
                <a:solidFill>
                  <a:schemeClr val="bg1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2" y="5842672"/>
            <a:ext cx="10667999" cy="430418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114295" indent="0">
              <a:buNone/>
              <a:defRPr sz="2000" b="0" i="0" cap="none" baseline="0">
                <a:solidFill>
                  <a:schemeClr val="bg1"/>
                </a:solidFill>
                <a:latin typeface="+mj-lt"/>
              </a:defRPr>
            </a:lvl1pPr>
            <a:lvl2pPr marL="45718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762001" y="5768268"/>
            <a:ext cx="10667999" cy="0"/>
          </a:xfrm>
          <a:prstGeom prst="line">
            <a:avLst/>
          </a:prstGeom>
          <a:ln w="285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D81C983-6C6F-29DD-B378-52A846642F2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2000" y="4857751"/>
            <a:ext cx="10667999" cy="257175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114295" indent="0">
              <a:buNone/>
              <a:defRPr sz="1400" i="0" cap="all" baseline="0">
                <a:solidFill>
                  <a:schemeClr val="bg1"/>
                </a:solidFill>
                <a:latin typeface="+mn-lt"/>
              </a:defRPr>
            </a:lvl1pPr>
            <a:lvl2pPr marL="45718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 descr="Text, logo&#10;&#10;Description automatically generated">
            <a:extLst>
              <a:ext uri="{FF2B5EF4-FFF2-40B4-BE49-F238E27FC236}">
                <a16:creationId xmlns:a16="http://schemas.microsoft.com/office/drawing/2014/main" id="{51C02203-E135-78D4-3402-5249C2AE74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4" y="686647"/>
            <a:ext cx="2406475" cy="806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3938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D2943-94EA-E4EC-4F6E-52DE7BBD7B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14261F-5E17-AA53-8960-BA3BD72DAD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7E0B7F-D009-9284-0DB7-07CBF8E3A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3BF4D-98C3-AF47-9F41-009A1E7801F8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45F74A-973A-C38C-6CCD-5D1A13D37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92AA55-520D-6724-0C2B-647137D5D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98BE6-59D6-7A47-92BE-3A92830F5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66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67626" y="6568460"/>
            <a:ext cx="4457700" cy="289540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01D38765-6EC0-5441-84B9-00E3859C2D8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94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 dt="0"/>
  <p:txStyles>
    <p:titleStyle>
      <a:lvl1pPr algn="r" defTabSz="457182" rtl="0" eaLnBrk="1" fontAlgn="base" hangingPunct="1">
        <a:spcBef>
          <a:spcPct val="0"/>
        </a:spcBef>
        <a:spcAft>
          <a:spcPct val="0"/>
        </a:spcAft>
        <a:defRPr sz="1800" b="1" i="0" kern="1200">
          <a:solidFill>
            <a:srgbClr val="00AFD7"/>
          </a:solidFill>
          <a:latin typeface="+mn-lt"/>
          <a:ea typeface="ＭＳ Ｐゴシック" charset="0"/>
          <a:cs typeface="Calibri"/>
        </a:defRPr>
      </a:lvl1pPr>
      <a:lvl2pPr algn="l" defTabSz="457182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E689F"/>
          </a:solidFill>
          <a:latin typeface="Arial" charset="0"/>
          <a:ea typeface="ＭＳ Ｐゴシック" charset="0"/>
          <a:cs typeface="Geneva" charset="0"/>
        </a:defRPr>
      </a:lvl2pPr>
      <a:lvl3pPr algn="l" defTabSz="457182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E689F"/>
          </a:solidFill>
          <a:latin typeface="Arial" charset="0"/>
          <a:ea typeface="ＭＳ Ｐゴシック" charset="0"/>
          <a:cs typeface="Geneva" charset="0"/>
        </a:defRPr>
      </a:lvl3pPr>
      <a:lvl4pPr algn="l" defTabSz="457182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E689F"/>
          </a:solidFill>
          <a:latin typeface="Arial" charset="0"/>
          <a:ea typeface="ＭＳ Ｐゴシック" charset="0"/>
          <a:cs typeface="Geneva" charset="0"/>
        </a:defRPr>
      </a:lvl4pPr>
      <a:lvl5pPr algn="l" defTabSz="457182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E689F"/>
          </a:solidFill>
          <a:latin typeface="Arial" charset="0"/>
          <a:ea typeface="ＭＳ Ｐゴシック" charset="0"/>
          <a:cs typeface="Geneva" charset="0"/>
        </a:defRPr>
      </a:lvl5pPr>
      <a:lvl6pPr marL="457182" algn="ctr" defTabSz="457182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83" charset="-128"/>
        </a:defRPr>
      </a:lvl6pPr>
      <a:lvl7pPr marL="914363" algn="ctr" defTabSz="457182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83" charset="-128"/>
        </a:defRPr>
      </a:lvl7pPr>
      <a:lvl8pPr marL="1371545" algn="ctr" defTabSz="457182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83" charset="-128"/>
        </a:defRPr>
      </a:lvl8pPr>
      <a:lvl9pPr marL="1828727" algn="ctr" defTabSz="457182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83" charset="-128"/>
        </a:defRPr>
      </a:lvl9pPr>
    </p:titleStyle>
    <p:bodyStyle>
      <a:lvl1pPr marL="0" indent="0" algn="l" defTabSz="457182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SzPct val="100000"/>
        <a:buFont typeface="Wingdings"/>
        <a:buChar char="§"/>
        <a:defRPr sz="2400" b="0" i="0" kern="1200">
          <a:solidFill>
            <a:schemeClr val="tx1"/>
          </a:solidFill>
          <a:latin typeface="+mn-lt"/>
          <a:ea typeface="ＭＳ Ｐゴシック" charset="0"/>
          <a:cs typeface="Calibri" panose="020F0502020204030204" pitchFamily="34" charset="0"/>
        </a:defRPr>
      </a:lvl1pPr>
      <a:lvl2pPr marL="177793" indent="-176206" algn="l" defTabSz="457182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SzPct val="100000"/>
        <a:buFont typeface="Arial"/>
        <a:buChar char="•"/>
        <a:defRPr sz="2000" b="0" i="0" kern="1200">
          <a:solidFill>
            <a:schemeClr val="tx1"/>
          </a:solidFill>
          <a:latin typeface="+mn-lt"/>
          <a:ea typeface="Geneva" pitchFamily="83" charset="-128"/>
          <a:cs typeface="Calibri" panose="020F0502020204030204" pitchFamily="34" charset="0"/>
        </a:defRPr>
      </a:lvl2pPr>
      <a:lvl3pPr marL="342886" indent="-163507" algn="l" defTabSz="457182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SzPct val="70000"/>
        <a:buFont typeface="Lucida Grande"/>
        <a:buChar char="»"/>
        <a:defRPr sz="1800" b="0" i="0" kern="1200">
          <a:solidFill>
            <a:schemeClr val="tx1"/>
          </a:solidFill>
          <a:latin typeface="+mn-lt"/>
          <a:ea typeface="Geneva" pitchFamily="83" charset="-128"/>
          <a:cs typeface="Calibri" panose="020F0502020204030204" pitchFamily="34" charset="0"/>
        </a:defRPr>
      </a:lvl3pPr>
      <a:lvl4pPr marL="533379" indent="-188906" algn="l" defTabSz="457182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SzPct val="70000"/>
        <a:buFont typeface="Courier New"/>
        <a:buChar char="o"/>
        <a:defRPr sz="1600" b="0" i="0" kern="1200">
          <a:solidFill>
            <a:schemeClr val="tx1"/>
          </a:solidFill>
          <a:latin typeface="+mn-lt"/>
          <a:ea typeface="Geneva" pitchFamily="83" charset="-128"/>
          <a:cs typeface="Calibri" panose="020F0502020204030204" pitchFamily="34" charset="0"/>
        </a:defRPr>
      </a:lvl4pPr>
      <a:lvl5pPr marL="711172" indent="-176206" algn="l" defTabSz="457182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SzPct val="100000"/>
        <a:buFont typeface="Wingdings" charset="2"/>
        <a:buChar char="§"/>
        <a:defRPr sz="1400" b="0" i="0" kern="1200">
          <a:solidFill>
            <a:schemeClr val="tx1"/>
          </a:solidFill>
          <a:latin typeface="+mn-lt"/>
          <a:ea typeface="Geneva" pitchFamily="83" charset="-128"/>
          <a:cs typeface="Calibri" panose="020F0502020204030204" pitchFamily="34" charset="0"/>
        </a:defRPr>
      </a:lvl5pPr>
      <a:lvl6pPr marL="2514499" indent="-228591" algn="l" defTabSz="457182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457182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457182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457182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4571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4571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4571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4571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4571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4571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4571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4571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cambodiainvestmentreview.com/2025/01/10/knight-frank-report-growing-demand-for-affordable-housing-and-branded-residences-in-cambodia-and-the-asia-pacific-region-for-2025/" TargetMode="External"/><Relationship Id="rId13" Type="http://schemas.openxmlformats.org/officeDocument/2006/relationships/image" Target="../media/image8.png"/><Relationship Id="rId3" Type="http://schemas.openxmlformats.org/officeDocument/2006/relationships/image" Target="../media/image7.emf"/><Relationship Id="rId7" Type="http://schemas.openxmlformats.org/officeDocument/2006/relationships/hyperlink" Target="https://app.idpoor.gov.kh/public-data-query#publichouseholddata" TargetMode="External"/><Relationship Id="rId12" Type="http://schemas.openxmlformats.org/officeDocument/2006/relationships/hyperlink" Target="https://cambodia.actionaid.org/publications/2021/woman-champion-disaster-risk-reduction-and-climate-change" TargetMode="Externa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kidb.adb.org/explore?filter%5Bindicator_id%5D=1100003%2C1100004%2C1100005%2C1100006%2C3110003&amp;filter%5Beconomy_code%5D=CAM&amp;filter%5Byear%5D=2012%2C2014%2C2022%2C2023&amp;grouping=economies&amp;showRegions=true" TargetMode="External"/><Relationship Id="rId11" Type="http://schemas.openxmlformats.org/officeDocument/2006/relationships/hyperlink" Target="https://www.worldbank.org/en/news/press-release/2023/10/31/acting-on-climate-change-is-key-for-cambodia-to-achieve-its-development-goals" TargetMode="External"/><Relationship Id="rId5" Type="http://schemas.openxmlformats.org/officeDocument/2006/relationships/hyperlink" Target="https://fukuoka.unhabitat.org/wp-content/uploads/2025/02/Cambodia-Country-Report-2024_Final.pdf" TargetMode="External"/><Relationship Id="rId15" Type="http://schemas.openxmlformats.org/officeDocument/2006/relationships/image" Target="../media/image10.png"/><Relationship Id="rId10" Type="http://schemas.openxmlformats.org/officeDocument/2006/relationships/hyperlink" Target="https://habitatcambodia-my.sharepoint.com/personal/sourn_chantra_habitatcambodia_org/Documents/3.%20Research%20and%20PDMEAL/10.%20Design%20&amp;amp;%20Development/3.%20Program%20design/0.%20Strategic%20Development/Strategy%20document/87%25%20of%20population%20has%20access%20to%20clean%20water,%2092%25%20to%20sanitation%20-%20Khmer%20Times" TargetMode="External"/><Relationship Id="rId4" Type="http://schemas.openxmlformats.org/officeDocument/2006/relationships/hyperlink" Target="https://www.habitat.org/sites/default/files/documents/Cambodia%20brief%20on%20policy%20ask_FINAL_20231024_2.pdf" TargetMode="External"/><Relationship Id="rId9" Type="http://schemas.openxmlformats.org/officeDocument/2006/relationships/hyperlink" Target="https://www.mrd.gov.kh/wp-content/uploads/2024/05/Annual_report_on_progress_of_implementation_of_Post_ODF_Strategy.pdf" TargetMode="External"/><Relationship Id="rId1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1E3ED-BAB5-0055-46B2-D2C5E1B0A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2">
            <a:extLst>
              <a:ext uri="{FF2B5EF4-FFF2-40B4-BE49-F238E27FC236}">
                <a16:creationId xmlns:a16="http://schemas.microsoft.com/office/drawing/2014/main" id="{F4407848-38F6-3508-09B3-30E3049FED07}"/>
              </a:ext>
            </a:extLst>
          </p:cNvPr>
          <p:cNvGraphicFramePr>
            <a:graphicFrameLocks noGrp="1"/>
          </p:cNvGraphicFramePr>
          <p:nvPr/>
        </p:nvGraphicFramePr>
        <p:xfrm>
          <a:off x="4350774" y="5302046"/>
          <a:ext cx="7558216" cy="150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9554">
                  <a:extLst>
                    <a:ext uri="{9D8B030D-6E8A-4147-A177-3AD203B41FA5}">
                      <a16:colId xmlns:a16="http://schemas.microsoft.com/office/drawing/2014/main" val="2262723403"/>
                    </a:ext>
                  </a:extLst>
                </a:gridCol>
                <a:gridCol w="679176">
                  <a:extLst>
                    <a:ext uri="{9D8B030D-6E8A-4147-A177-3AD203B41FA5}">
                      <a16:colId xmlns:a16="http://schemas.microsoft.com/office/drawing/2014/main" val="2791498351"/>
                    </a:ext>
                  </a:extLst>
                </a:gridCol>
                <a:gridCol w="1210378">
                  <a:extLst>
                    <a:ext uri="{9D8B030D-6E8A-4147-A177-3AD203B41FA5}">
                      <a16:colId xmlns:a16="http://schemas.microsoft.com/office/drawing/2014/main" val="3701049066"/>
                    </a:ext>
                  </a:extLst>
                </a:gridCol>
                <a:gridCol w="1055302">
                  <a:extLst>
                    <a:ext uri="{9D8B030D-6E8A-4147-A177-3AD203B41FA5}">
                      <a16:colId xmlns:a16="http://schemas.microsoft.com/office/drawing/2014/main" val="2606874732"/>
                    </a:ext>
                  </a:extLst>
                </a:gridCol>
                <a:gridCol w="834252">
                  <a:extLst>
                    <a:ext uri="{9D8B030D-6E8A-4147-A177-3AD203B41FA5}">
                      <a16:colId xmlns:a16="http://schemas.microsoft.com/office/drawing/2014/main" val="4121501101"/>
                    </a:ext>
                  </a:extLst>
                </a:gridCol>
                <a:gridCol w="1889554">
                  <a:extLst>
                    <a:ext uri="{9D8B030D-6E8A-4147-A177-3AD203B41FA5}">
                      <a16:colId xmlns:a16="http://schemas.microsoft.com/office/drawing/2014/main" val="461098251"/>
                    </a:ext>
                  </a:extLst>
                </a:gridCol>
              </a:tblGrid>
              <a:tr h="223958">
                <a:tc gridSpan="6">
                  <a:txBody>
                    <a:bodyPr/>
                    <a:lstStyle/>
                    <a:p>
                      <a:pPr marL="0" marR="0" lvl="0" indent="0" algn="ctr" defTabSz="5486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AFD7"/>
                          </a:solidFill>
                        </a:rPr>
                        <a:t>Habitat works with people whose housing conditions are inadequate due to systemic exclusion and vulnerability</a:t>
                      </a:r>
                      <a:endParaRPr lang="en-US" sz="1200" strike="sngStrike" dirty="0">
                        <a:solidFill>
                          <a:srgbClr val="00AFD7"/>
                        </a:solidFill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062288"/>
                  </a:ext>
                </a:extLst>
              </a:tr>
              <a:tr h="406307">
                <a:tc gridSpan="2">
                  <a:txBody>
                    <a:bodyPr/>
                    <a:lstStyle/>
                    <a:p>
                      <a:pPr marL="0" algn="ctr" defTabSz="457182" rtl="0" eaLnBrk="1" fontAlgn="base" latinLnBrk="0" hangingPunct="1"/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Informal Settlers </a:t>
                      </a:r>
                    </a:p>
                    <a:p>
                      <a:pPr marL="0" algn="ctr" rtl="0" eaLnBrk="1" fontAlgn="base" latinLnBrk="0" hangingPunct="1"/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in slum and squatter area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Women and Vulnerable*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457182" rtl="0" eaLnBrk="1" latinLnBrk="0" hangingPunct="1"/>
                      <a:r>
                        <a:rPr lang="en-US" sz="1200" b="1" kern="1200" noProof="0" dirty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Women and Vulnerable*</a:t>
                      </a:r>
                      <a:endParaRPr lang="en-US" sz="1200" b="1" kern="1200" dirty="0">
                        <a:solidFill>
                          <a:schemeClr val="dk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kern="1200" noProof="0" dirty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Low Income**</a:t>
                      </a:r>
                      <a:endParaRPr lang="en-US" sz="1200" b="1" kern="1200" dirty="0">
                        <a:solidFill>
                          <a:schemeClr val="dk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Low Income**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43343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ctr"/>
                      <a:endParaRPr lang="en-US" sz="100" b="1"/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" b="1"/>
                        <a:t>A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" b="1"/>
                        <a:t>A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b="1"/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en-US" sz="100" b="1"/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0" b="1"/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3634600"/>
                  </a:ext>
                </a:extLst>
              </a:tr>
              <a:tr h="223958">
                <a:tc gridSpan="6">
                  <a:txBody>
                    <a:bodyPr/>
                    <a:lstStyle/>
                    <a:p>
                      <a:pPr marL="0" marR="0" lvl="0" indent="0" algn="ctr" defTabSz="5486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rgbClr val="00AFD7"/>
                          </a:solidFill>
                          <a:latin typeface="+mn-lt"/>
                          <a:ea typeface="+mn-ea"/>
                          <a:cs typeface="+mn-cs"/>
                        </a:rPr>
                        <a:t>Habitat responds to the stressors and shocks that allow the housing deficit to persist and grow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643553"/>
                  </a:ext>
                </a:extLst>
              </a:tr>
              <a:tr h="405924">
                <a:tc>
                  <a:txBody>
                    <a:bodyPr/>
                    <a:lstStyle/>
                    <a:p>
                      <a:pPr marL="0" algn="ctr" defTabSz="457182" rtl="0" eaLnBrk="1" latinLnBrk="0" hangingPunct="1"/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Urbanization</a:t>
                      </a:r>
                    </a:p>
                    <a:p>
                      <a:pPr algn="ctr"/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1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Policy and Governance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1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1" i="0" u="none" strike="noStrike" kern="1200" cap="none" spc="0" normalizeH="0" baseline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1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Climate change and Natural Disasters 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1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1" i="0" u="none" strike="noStrike" kern="1200" cap="none" spc="0" normalizeH="0" baseline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2" rtl="0" eaLnBrk="1" fontAlgn="base" latinLnBrk="0" hangingPunct="1"/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Multi-Dimensional Poverty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63632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ED6DAC4-4FA9-2732-0B3F-1507677DC43B}"/>
              </a:ext>
            </a:extLst>
          </p:cNvPr>
          <p:cNvSpPr txBox="1"/>
          <p:nvPr/>
        </p:nvSpPr>
        <p:spPr>
          <a:xfrm rot="16200000">
            <a:off x="3972266" y="946678"/>
            <a:ext cx="482824" cy="2334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32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17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Vision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F3CC12-27C0-F5ED-FE3A-3922F48E2A9C}"/>
              </a:ext>
            </a:extLst>
          </p:cNvPr>
          <p:cNvSpPr txBox="1"/>
          <p:nvPr/>
        </p:nvSpPr>
        <p:spPr>
          <a:xfrm rot="16200000">
            <a:off x="3682254" y="3537049"/>
            <a:ext cx="1071127" cy="2334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32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17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Program Priorities</a:t>
            </a:r>
          </a:p>
        </p:txBody>
      </p:sp>
      <p:graphicFrame>
        <p:nvGraphicFramePr>
          <p:cNvPr id="6" name="Table 22">
            <a:extLst>
              <a:ext uri="{FF2B5EF4-FFF2-40B4-BE49-F238E27FC236}">
                <a16:creationId xmlns:a16="http://schemas.microsoft.com/office/drawing/2014/main" id="{FD2B9E75-3A86-9924-8B70-4FF2BC81CC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5448862"/>
              </p:ext>
            </p:extLst>
          </p:nvPr>
        </p:nvGraphicFramePr>
        <p:xfrm>
          <a:off x="4365897" y="1321145"/>
          <a:ext cx="7552557" cy="150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7143">
                  <a:extLst>
                    <a:ext uri="{9D8B030D-6E8A-4147-A177-3AD203B41FA5}">
                      <a16:colId xmlns:a16="http://schemas.microsoft.com/office/drawing/2014/main" val="2262723403"/>
                    </a:ext>
                  </a:extLst>
                </a:gridCol>
                <a:gridCol w="3444240">
                  <a:extLst>
                    <a:ext uri="{9D8B030D-6E8A-4147-A177-3AD203B41FA5}">
                      <a16:colId xmlns:a16="http://schemas.microsoft.com/office/drawing/2014/main" val="2791498351"/>
                    </a:ext>
                  </a:extLst>
                </a:gridCol>
                <a:gridCol w="1931174">
                  <a:extLst>
                    <a:ext uri="{9D8B030D-6E8A-4147-A177-3AD203B41FA5}">
                      <a16:colId xmlns:a16="http://schemas.microsoft.com/office/drawing/2014/main" val="461098251"/>
                    </a:ext>
                  </a:extLst>
                </a:gridCol>
              </a:tblGrid>
              <a:tr h="287646">
                <a:tc gridSpan="3">
                  <a:txBody>
                    <a:bodyPr/>
                    <a:lstStyle/>
                    <a:p>
                      <a:pPr marL="0" marR="0" lvl="0" indent="0" algn="ctr" defTabSz="5486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rgbClr val="00AFD7"/>
                          </a:solidFill>
                          <a:latin typeface="Arial"/>
                          <a:cs typeface="Arial"/>
                        </a:rPr>
                        <a:t>Habitat Cambodia seeks to impact the lives of </a:t>
                      </a:r>
                      <a:r>
                        <a:rPr lang="en-US" sz="1100" b="1" dirty="0"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1,849,236 people </a:t>
                      </a:r>
                      <a:r>
                        <a:rPr lang="en-US" sz="1100" b="1" dirty="0">
                          <a:solidFill>
                            <a:srgbClr val="00AFD7"/>
                          </a:solidFill>
                          <a:latin typeface="Arial"/>
                          <a:cs typeface="Arial"/>
                        </a:rPr>
                        <a:t>in  Cambodia by 2028</a:t>
                      </a:r>
                      <a:endParaRPr lang="en-US" sz="1100" b="1" strike="sngStrike" dirty="0">
                        <a:solidFill>
                          <a:srgbClr val="00AFD7"/>
                        </a:solidFill>
                        <a:latin typeface="Arial"/>
                        <a:cs typeface="Arial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062288"/>
                  </a:ext>
                </a:extLst>
              </a:tr>
              <a:tr h="1216034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Building More &amp; Better Homes</a:t>
                      </a:r>
                    </a:p>
                    <a:p>
                      <a:pPr marL="0" algn="ctr" defTabSz="457182" rtl="0" eaLnBrk="1" latinLnBrk="0" hangingPunct="1"/>
                      <a:r>
                        <a:rPr lang="en-US" sz="1000" b="0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Improve housing conditions for </a:t>
                      </a: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more than </a:t>
                      </a:r>
                      <a:r>
                        <a:rPr lang="en-US" sz="1000" b="1" kern="1200" dirty="0">
                          <a:solidFill>
                            <a:srgbClr val="0070C0"/>
                          </a:solidFill>
                          <a:latin typeface="Arial"/>
                          <a:ea typeface="+mn-ea"/>
                          <a:cs typeface="Arial"/>
                        </a:rPr>
                        <a:t>39,200 </a:t>
                      </a:r>
                      <a:r>
                        <a:rPr lang="en-US" sz="1000" b="0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people</a:t>
                      </a:r>
                      <a:r>
                        <a:rPr lang="en-US" sz="1000" b="0" kern="1200" dirty="0">
                          <a:solidFill>
                            <a:srgbClr val="0070C0"/>
                          </a:solidFill>
                          <a:latin typeface="Arial"/>
                          <a:ea typeface="+mn-ea"/>
                          <a:cs typeface="Arial"/>
                        </a:rPr>
                        <a:t> (19,600 women) </a:t>
                      </a:r>
                      <a:r>
                        <a:rPr lang="en-US" sz="1000" b="0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through new, repaired, improved, rehabilitated, and incremental house construction.</a:t>
                      </a:r>
                    </a:p>
                    <a:p>
                      <a:pPr marL="0" algn="ctr" defTabSz="457182" rtl="0" eaLnBrk="1" latinLnBrk="0" hangingPunct="1"/>
                      <a:endParaRPr lang="en-US" sz="1000" b="0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76200" marR="762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Transforming Housing Systems</a:t>
                      </a:r>
                    </a:p>
                    <a:p>
                      <a:pPr marL="0" algn="ctr" rtl="0" eaLnBrk="1" latinLnBrk="0" hangingPunct="1"/>
                      <a:r>
                        <a:rPr lang="en-US" sz="1000" b="1" kern="1200" dirty="0">
                          <a:solidFill>
                            <a:srgbClr val="0070C0"/>
                          </a:solidFill>
                          <a:latin typeface="Arial"/>
                          <a:ea typeface="+mn-ea"/>
                          <a:cs typeface="Arial"/>
                        </a:rPr>
                        <a:t>159,310 </a:t>
                      </a:r>
                      <a:r>
                        <a:rPr lang="en-US" sz="1000" b="0" kern="1200" dirty="0">
                          <a:solidFill>
                            <a:srgbClr val="0070C0"/>
                          </a:solidFill>
                          <a:latin typeface="Arial"/>
                          <a:ea typeface="+mn-ea"/>
                          <a:cs typeface="Arial"/>
                        </a:rPr>
                        <a:t>people (79,600 women) </a:t>
                      </a:r>
                      <a:r>
                        <a:rPr lang="en-US" sz="1000" b="0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have access to affordable housing through market development.</a:t>
                      </a:r>
                    </a:p>
                    <a:p>
                      <a:pPr marL="0" algn="ctr" defTabSz="457182" rtl="0" eaLnBrk="1" latinLnBrk="0" hangingPunct="1"/>
                      <a:r>
                        <a:rPr lang="en-US" sz="1000" b="0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Strengthen Habitat’s position to contribute to policy changes that advance access to quality, affordable housing that </a:t>
                      </a:r>
                      <a:r>
                        <a:rPr lang="en-US" sz="1000" b="0" kern="120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benefits </a:t>
                      </a:r>
                      <a:r>
                        <a:rPr lang="en-US" sz="1000" b="1" kern="1200">
                          <a:solidFill>
                            <a:srgbClr val="0070C0"/>
                          </a:solidFill>
                          <a:latin typeface="Arial"/>
                          <a:ea typeface="+mn-ea"/>
                          <a:cs typeface="Arial"/>
                        </a:rPr>
                        <a:t>1,647,606</a:t>
                      </a:r>
                      <a:r>
                        <a:rPr lang="en-US" sz="1000" b="0" kern="1200">
                          <a:solidFill>
                            <a:srgbClr val="0070C0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en-US" sz="1000" b="0" kern="1200" dirty="0">
                          <a:solidFill>
                            <a:srgbClr val="0070C0"/>
                          </a:solidFill>
                          <a:latin typeface="Arial"/>
                          <a:ea typeface="+mn-ea"/>
                          <a:cs typeface="Arial"/>
                        </a:rPr>
                        <a:t>people (823,800 women).</a:t>
                      </a:r>
                    </a:p>
                  </a:txBody>
                  <a:tcPr marL="76200" marR="76200" marT="38100" marB="38100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Inspire Action for Housing</a:t>
                      </a:r>
                    </a:p>
                    <a:p>
                      <a:pPr marL="0" marR="0" lvl="0" indent="0" algn="ctr" defTabSz="457182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Mobilize </a:t>
                      </a: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at least </a:t>
                      </a:r>
                      <a:r>
                        <a:rPr lang="en-US" sz="1000" b="1" kern="1200" dirty="0">
                          <a:solidFill>
                            <a:srgbClr val="0070C0"/>
                          </a:solidFill>
                          <a:latin typeface="Arial"/>
                          <a:ea typeface="+mn-ea"/>
                          <a:cs typeface="Arial"/>
                        </a:rPr>
                        <a:t>3,120 </a:t>
                      </a:r>
                      <a:r>
                        <a:rPr lang="en-US" sz="1000" b="0" kern="1200" dirty="0">
                          <a:solidFill>
                            <a:srgbClr val="0070C0"/>
                          </a:solidFill>
                          <a:latin typeface="Arial"/>
                          <a:ea typeface="+mn-ea"/>
                          <a:cs typeface="Arial"/>
                        </a:rPr>
                        <a:t>people (1,500 women) </a:t>
                      </a:r>
                      <a:r>
                        <a:rPr lang="en-US" sz="1000" b="0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and activate deeper engagement around housing</a:t>
                      </a:r>
                      <a:endParaRPr lang="en-US" sz="1000" b="0" kern="1200" noProof="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76200" marR="76200" marT="38100" marB="38100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43343"/>
                  </a:ext>
                </a:extLst>
              </a:tr>
            </a:tbl>
          </a:graphicData>
        </a:graphic>
      </p:graphicFrame>
      <p:graphicFrame>
        <p:nvGraphicFramePr>
          <p:cNvPr id="7" name="Table 22">
            <a:extLst>
              <a:ext uri="{FF2B5EF4-FFF2-40B4-BE49-F238E27FC236}">
                <a16:creationId xmlns:a16="http://schemas.microsoft.com/office/drawing/2014/main" id="{AA3D729B-05A3-2498-6218-85540E3B482B}"/>
              </a:ext>
            </a:extLst>
          </p:cNvPr>
          <p:cNvGraphicFramePr>
            <a:graphicFrameLocks noGrp="1"/>
          </p:cNvGraphicFramePr>
          <p:nvPr/>
        </p:nvGraphicFramePr>
        <p:xfrm>
          <a:off x="4365897" y="899455"/>
          <a:ext cx="7558216" cy="3775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58216">
                  <a:extLst>
                    <a:ext uri="{9D8B030D-6E8A-4147-A177-3AD203B41FA5}">
                      <a16:colId xmlns:a16="http://schemas.microsoft.com/office/drawing/2014/main" val="2262723403"/>
                    </a:ext>
                  </a:extLst>
                </a:gridCol>
              </a:tblGrid>
              <a:tr h="377598">
                <a:tc>
                  <a:txBody>
                    <a:bodyPr/>
                    <a:lstStyle/>
                    <a:p>
                      <a:pPr marL="0" marR="0" lvl="0" indent="0" algn="ctr" defTabSz="5486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AFD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world where everyone has a decent place to live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0704173"/>
                  </a:ext>
                </a:extLst>
              </a:tr>
            </a:tbl>
          </a:graphicData>
        </a:graphic>
      </p:graphicFrame>
      <p:graphicFrame>
        <p:nvGraphicFramePr>
          <p:cNvPr id="8" name="Table 22">
            <a:extLst>
              <a:ext uri="{FF2B5EF4-FFF2-40B4-BE49-F238E27FC236}">
                <a16:creationId xmlns:a16="http://schemas.microsoft.com/office/drawing/2014/main" id="{CDB5E33B-4180-852D-B377-7B3D4EB086BD}"/>
              </a:ext>
            </a:extLst>
          </p:cNvPr>
          <p:cNvGraphicFramePr>
            <a:graphicFrameLocks noGrp="1"/>
          </p:cNvGraphicFramePr>
          <p:nvPr/>
        </p:nvGraphicFramePr>
        <p:xfrm>
          <a:off x="4350774" y="2727894"/>
          <a:ext cx="7562082" cy="2470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62082">
                  <a:extLst>
                    <a:ext uri="{9D8B030D-6E8A-4147-A177-3AD203B41FA5}">
                      <a16:colId xmlns:a16="http://schemas.microsoft.com/office/drawing/2014/main" val="2262723403"/>
                    </a:ext>
                  </a:extLst>
                </a:gridCol>
              </a:tblGrid>
              <a:tr h="495908">
                <a:tc>
                  <a:txBody>
                    <a:bodyPr/>
                    <a:lstStyle/>
                    <a:p>
                      <a:pPr algn="just"/>
                      <a:r>
                        <a:rPr lang="en-US" sz="1100" b="1" kern="1200" dirty="0">
                          <a:solidFill>
                            <a:srgbClr val="0070C0"/>
                          </a:solidFill>
                          <a:latin typeface="Arial"/>
                          <a:ea typeface="+mn-ea"/>
                          <a:cs typeface="Arial"/>
                        </a:rPr>
                        <a:t>Build Resilient Housing: </a:t>
                      </a: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Build resilient and inclusive rural and urban communities through safe and adequate housing, integrated climate action, HDRR, and equitable access to basic services.</a:t>
                      </a:r>
                      <a:endParaRPr lang="en-IN" sz="1100" b="0" i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708404"/>
                  </a:ext>
                </a:extLst>
              </a:tr>
              <a:tr h="515078">
                <a:tc>
                  <a:txBody>
                    <a:bodyPr/>
                    <a:lstStyle/>
                    <a:p>
                      <a:pPr marL="0" marR="0" lvl="0" indent="0" algn="just" defTabSz="4571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>
                          <a:solidFill>
                            <a:srgbClr val="0070C0"/>
                          </a:solidFill>
                          <a:latin typeface="Arial"/>
                          <a:ea typeface="+mn-ea"/>
                          <a:cs typeface="Arial"/>
                        </a:rPr>
                        <a:t>Strengthen the housing governance and systems: </a:t>
                      </a: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To contribute to the development, improvement, and effective implementation of housing policies, systems, and service delivery towards safe, adequate, and affordable housing</a:t>
                      </a:r>
                      <a:endParaRPr lang="en-IN" sz="1100" b="0" i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5456697"/>
                  </a:ext>
                </a:extLst>
              </a:tr>
              <a:tr h="454118">
                <a:tc>
                  <a:txBody>
                    <a:bodyPr/>
                    <a:lstStyle/>
                    <a:p>
                      <a:pPr marL="0" algn="just" defTabSz="457182" rtl="0" eaLnBrk="1" latinLnBrk="0" hangingPunct="1"/>
                      <a:r>
                        <a:rPr lang="en-US" sz="1100" b="1" kern="1200" dirty="0">
                          <a:solidFill>
                            <a:srgbClr val="0070C0"/>
                          </a:solidFill>
                          <a:latin typeface="Arial"/>
                          <a:ea typeface="+mn-ea"/>
                          <a:cs typeface="Arial"/>
                        </a:rPr>
                        <a:t>Influence housing market development: </a:t>
                      </a:r>
                      <a:r>
                        <a:rPr lang="en-US" sz="1100" b="0" i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To enhance access to the affordable housing market through capacity development and partnership on affordable housing finance for low-income households in Cambodia.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2487919"/>
                  </a:ext>
                </a:extLst>
              </a:tr>
              <a:tr h="807919">
                <a:tc>
                  <a:txBody>
                    <a:bodyPr/>
                    <a:lstStyle/>
                    <a:p>
                      <a:pPr marL="0" marR="0" lvl="0" indent="0" algn="just" defTabSz="4571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Cross-cutting priority program: </a:t>
                      </a: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**Inspire Action for Housing: Volunteer for/ in Development, which mobilizes volunteers and institutional engagement for building and influencing the cause of housing issues. ** Gender Equality, Disability and Social Inclusion (GEDSI), ** Sustainable Development Goals (SDGs), ** Partnerships and Constructive Dialogues, ** Organizational Capacity and Sustainable Development, ** Operational model, systems, and process strengthening ** Program Quality, Innovation, MEAL, ** Communication and Brand Visibility, ** Governance, Compliance, Safety and Security, Risk Management, ** Resources Mobilization.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577563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EE827AC-CD1E-3E18-444C-8B0BF1087450}"/>
              </a:ext>
            </a:extLst>
          </p:cNvPr>
          <p:cNvSpPr txBox="1"/>
          <p:nvPr/>
        </p:nvSpPr>
        <p:spPr>
          <a:xfrm rot="16200000">
            <a:off x="3940463" y="1799159"/>
            <a:ext cx="543740" cy="2334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32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17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Targets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196DA9-3576-A0CF-BB6C-8BD613B06B94}"/>
              </a:ext>
            </a:extLst>
          </p:cNvPr>
          <p:cNvSpPr txBox="1"/>
          <p:nvPr/>
        </p:nvSpPr>
        <p:spPr>
          <a:xfrm rot="16200000">
            <a:off x="3728938" y="6313990"/>
            <a:ext cx="969481" cy="233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2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1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Major Trends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CB3870-038F-3D3A-EA7D-AB779F0AEB6F}"/>
              </a:ext>
            </a:extLst>
          </p:cNvPr>
          <p:cNvSpPr txBox="1"/>
          <p:nvPr/>
        </p:nvSpPr>
        <p:spPr>
          <a:xfrm rot="16200000">
            <a:off x="3818045" y="5401184"/>
            <a:ext cx="761747" cy="374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32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1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Target </a:t>
            </a:r>
          </a:p>
          <a:p>
            <a:pPr marL="0" marR="0" lvl="0" indent="0" algn="ctr" defTabSz="91432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1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Populations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1D74F7F6-FFB2-602F-D947-EA2B770DCF54}"/>
              </a:ext>
            </a:extLst>
          </p:cNvPr>
          <p:cNvSpPr txBox="1">
            <a:spLocks/>
          </p:cNvSpPr>
          <p:nvPr/>
        </p:nvSpPr>
        <p:spPr>
          <a:xfrm>
            <a:off x="-126621" y="1701198"/>
            <a:ext cx="1473527" cy="400145"/>
          </a:xfrm>
          <a:prstGeom prst="rect">
            <a:avLst/>
          </a:prstGeom>
        </p:spPr>
        <p:txBody>
          <a:bodyPr anchor="b" anchorCtr="0"/>
          <a:lstStyle>
            <a:lvl1pPr marL="0" indent="0" algn="r" defTabSz="457182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/>
              <a:buNone/>
              <a:defRPr sz="3600" b="0" i="0" kern="1200">
                <a:solidFill>
                  <a:schemeClr val="tx1"/>
                </a:solidFill>
                <a:latin typeface="+mn-lt"/>
                <a:ea typeface="ＭＳ Ｐゴシック" charset="0"/>
                <a:cs typeface="Calibri" panose="020F0502020204030204" pitchFamily="34" charset="0"/>
              </a:defRPr>
            </a:lvl1pPr>
            <a:lvl2pPr marL="1587" indent="0" algn="r" defTabSz="457182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/>
              <a:buNone/>
              <a:defRPr sz="2000" b="0" i="0" kern="1200">
                <a:solidFill>
                  <a:schemeClr val="bg1"/>
                </a:solidFill>
                <a:latin typeface="+mn-lt"/>
                <a:ea typeface="Geneva" pitchFamily="83" charset="-128"/>
                <a:cs typeface="Calibri" panose="020F0502020204030204" pitchFamily="34" charset="0"/>
              </a:defRPr>
            </a:lvl2pPr>
            <a:lvl3pPr marL="179379" indent="0" algn="r" defTabSz="457182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Lucida Grande"/>
              <a:buNone/>
              <a:defRPr sz="1800" b="0" i="0" kern="1200">
                <a:solidFill>
                  <a:schemeClr val="bg1"/>
                </a:solidFill>
                <a:latin typeface="+mn-lt"/>
                <a:ea typeface="Geneva" pitchFamily="83" charset="-128"/>
                <a:cs typeface="Calibri" panose="020F0502020204030204" pitchFamily="34" charset="0"/>
              </a:defRPr>
            </a:lvl3pPr>
            <a:lvl4pPr marL="344473" indent="0" algn="r" defTabSz="457182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Courier New"/>
              <a:buNone/>
              <a:defRPr sz="1600" b="0" i="0" kern="1200">
                <a:solidFill>
                  <a:schemeClr val="bg1"/>
                </a:solidFill>
                <a:latin typeface="+mn-lt"/>
                <a:ea typeface="Geneva" pitchFamily="83" charset="-128"/>
                <a:cs typeface="Calibri" panose="020F0502020204030204" pitchFamily="34" charset="0"/>
              </a:defRPr>
            </a:lvl4pPr>
            <a:lvl5pPr marL="534965" indent="0" algn="r" defTabSz="457182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charset="2"/>
              <a:buNone/>
              <a:defRPr sz="1400" b="0" i="0" kern="1200">
                <a:solidFill>
                  <a:schemeClr val="bg1"/>
                </a:solidFill>
                <a:latin typeface="+mn-lt"/>
                <a:ea typeface="Geneva" pitchFamily="83" charset="-128"/>
                <a:cs typeface="Calibri" panose="020F0502020204030204" pitchFamily="34" charset="0"/>
              </a:defRPr>
            </a:lvl5pPr>
            <a:lvl6pPr marL="2514499" indent="-228591" algn="l" defTabSz="457182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457182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457182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457182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182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00000"/>
              <a:buFont typeface="Wingdings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ＭＳ Ｐゴシック" charset="0"/>
                <a:cs typeface="Calibri" panose="020F0502020204030204" pitchFamily="34" charset="0"/>
              </a:rPr>
              <a:t>Cambodia</a:t>
            </a: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1116D7A6-3814-E697-1820-F2EAD8B23CCA}"/>
              </a:ext>
            </a:extLst>
          </p:cNvPr>
          <p:cNvSpPr/>
          <p:nvPr/>
        </p:nvSpPr>
        <p:spPr>
          <a:xfrm>
            <a:off x="4250895" y="35971"/>
            <a:ext cx="7782560" cy="861304"/>
          </a:xfrm>
          <a:prstGeom prst="triangle">
            <a:avLst>
              <a:gd name="adj" fmla="val 50366"/>
            </a:avLst>
          </a:prstGeom>
          <a:solidFill>
            <a:srgbClr val="00AFD7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marL="0" marR="0" algn="ctr">
              <a:lnSpc>
                <a:spcPct val="107000"/>
              </a:lnSpc>
              <a:spcAft>
                <a:spcPts val="800"/>
              </a:spcAft>
            </a:pPr>
            <a:r>
              <a:rPr lang="en-US" sz="1100">
                <a:effectLst/>
                <a:ea typeface="Calibri" panose="020F0502020204030204" pitchFamily="34" charset="0"/>
                <a:cs typeface="DaunPenh" panose="01010101010101010101" pitchFamily="2" charset="0"/>
              </a:rPr>
              <a:t> 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32A27B2-E72D-E71C-E6F5-369A13A65925}"/>
              </a:ext>
            </a:extLst>
          </p:cNvPr>
          <p:cNvSpPr/>
          <p:nvPr/>
        </p:nvSpPr>
        <p:spPr>
          <a:xfrm>
            <a:off x="-73366" y="-1"/>
            <a:ext cx="4147258" cy="6896903"/>
          </a:xfrm>
          <a:prstGeom prst="rect">
            <a:avLst/>
          </a:prstGeom>
          <a:solidFill>
            <a:srgbClr val="00AF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just" defTabSz="7619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6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84B28D1-5626-AA23-CF62-0D27E048D3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71" y="19336"/>
            <a:ext cx="3141098" cy="26370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88A9F8B-5EEB-9EED-7F5C-7C7B76B7B1BA}"/>
              </a:ext>
            </a:extLst>
          </p:cNvPr>
          <p:cNvSpPr txBox="1"/>
          <p:nvPr/>
        </p:nvSpPr>
        <p:spPr>
          <a:xfrm>
            <a:off x="3957" y="2727894"/>
            <a:ext cx="3992612" cy="3570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9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DaunPenh" panose="01010101010101010101" pitchFamily="2" charset="0"/>
              </a:rPr>
              <a:t>The National Housing Policy 2014 indicated a need for </a:t>
            </a:r>
            <a:r>
              <a:rPr lang="en-US" sz="9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DaunPenh" panose="01010101010101010101" pitchFamily="2" charset="0"/>
              </a:rPr>
              <a:t>1.1 million </a:t>
            </a:r>
            <a:r>
              <a:rPr lang="en-US" sz="9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DaunPenh" panose="01010101010101010101" pitchFamily="2" charset="0"/>
              </a:rPr>
              <a:t>additional houses by 2030</a:t>
            </a:r>
            <a:r>
              <a:rPr lang="en-US" sz="900" kern="100" baseline="30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DaunPenh" panose="01010101010101010101" pitchFamily="2" charset="0"/>
              </a:rPr>
              <a:t>(1)</a:t>
            </a:r>
            <a:r>
              <a:rPr lang="en-US" sz="9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algn="just"/>
            <a:r>
              <a:rPr lang="en-US" sz="9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algn="just"/>
            <a:r>
              <a:rPr lang="en-US" sz="9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DaunPenh" panose="01010101010101010101" pitchFamily="2" charset="0"/>
              </a:rPr>
              <a:t>In 2025, </a:t>
            </a:r>
            <a:r>
              <a:rPr lang="en-US" sz="9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DaunPenh" panose="01010101010101010101" pitchFamily="2" charset="0"/>
              </a:rPr>
              <a:t>42.3%</a:t>
            </a:r>
            <a:r>
              <a:rPr lang="en-US" sz="9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DaunPenh" panose="01010101010101010101" pitchFamily="2" charset="0"/>
              </a:rPr>
              <a:t> of the urban population (1,788,028 people) live in </a:t>
            </a:r>
            <a:r>
              <a:rPr lang="en-US" sz="9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slums or inadequate housing</a:t>
            </a:r>
            <a:r>
              <a:rPr lang="en-US" sz="9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DaunPenh" panose="01010101010101010101" pitchFamily="2" charset="0"/>
              </a:rPr>
              <a:t> conditions, vulnerable to climate hazards</a:t>
            </a:r>
            <a:r>
              <a:rPr lang="en-US" sz="800" kern="100" baseline="30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DaunPenh" panose="01010101010101010101" pitchFamily="2" charset="0"/>
              </a:rPr>
              <a:t>(2)(3)</a:t>
            </a:r>
            <a:r>
              <a:rPr lang="en-US" sz="9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US" sz="9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DaunPenh" panose="01010101010101010101" pitchFamily="2" charset="0"/>
              </a:rPr>
              <a:t> Urban population is 4,230,035 (</a:t>
            </a:r>
            <a:r>
              <a:rPr lang="en-US" sz="9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DaunPenh" panose="01010101010101010101" pitchFamily="2" charset="0"/>
              </a:rPr>
              <a:t>25% </a:t>
            </a:r>
            <a:r>
              <a:rPr lang="en-US" sz="9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DaunPenh" panose="01010101010101010101" pitchFamily="2" charset="0"/>
              </a:rPr>
              <a:t>of the total 16,843,333), expected to grow to </a:t>
            </a:r>
            <a:r>
              <a:rPr lang="en-US" sz="9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DaunPenh" panose="01010101010101010101" pitchFamily="2" charset="0"/>
              </a:rPr>
              <a:t>30.6%</a:t>
            </a:r>
            <a:r>
              <a:rPr lang="en-US" sz="9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DaunPenh" panose="01010101010101010101" pitchFamily="2" charset="0"/>
              </a:rPr>
              <a:t> by 2030 and </a:t>
            </a:r>
            <a:r>
              <a:rPr lang="en-US" sz="9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DaunPenh" panose="01010101010101010101" pitchFamily="2" charset="0"/>
              </a:rPr>
              <a:t>41.1% </a:t>
            </a:r>
            <a:r>
              <a:rPr lang="en-US" sz="9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DaunPenh" panose="01010101010101010101" pitchFamily="2" charset="0"/>
              </a:rPr>
              <a:t>by 2050</a:t>
            </a:r>
            <a:r>
              <a:rPr lang="en-US" sz="800" kern="100" baseline="30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DaunPenh" panose="01010101010101010101" pitchFamily="2" charset="0"/>
              </a:rPr>
              <a:t>(4)</a:t>
            </a:r>
            <a:r>
              <a:rPr lang="en-US" sz="9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DaunPenh" panose="01010101010101010101" pitchFamily="2" charset="0"/>
              </a:rPr>
              <a:t>.</a:t>
            </a:r>
          </a:p>
          <a:p>
            <a:pPr algn="just"/>
            <a:r>
              <a:rPr lang="en-US" sz="9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900" kern="1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DaunPenh" panose="01010101010101010101" pitchFamily="2" charset="0"/>
            </a:endParaRPr>
          </a:p>
          <a:p>
            <a:pPr algn="just"/>
            <a:r>
              <a:rPr lang="en-US" sz="9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 of 2025, approximately </a:t>
            </a:r>
            <a:r>
              <a:rPr lang="en-US" sz="9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31%</a:t>
            </a:r>
            <a:r>
              <a:rPr lang="en-US" sz="9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of Cambodian households (1,216,909 out of a total of 3,906,665 households) are poor (in the poverty line) or at-risk households (above the poverty line), including 715,244 poor and 501,665 at-risk households</a:t>
            </a:r>
            <a:r>
              <a:rPr lang="en-US" sz="900" kern="100" baseline="30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DaunPenh" panose="01010101010101010101" pitchFamily="2" charset="0"/>
              </a:rPr>
              <a:t>(5)</a:t>
            </a:r>
            <a:r>
              <a:rPr lang="en-US" sz="1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US" sz="9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Nearly 47% of Cambodia’s poor or at-risk households are female-headed, reflecting the gendered nature of poverty driven by limited resources, weak social protection, and unpaid care burdens.</a:t>
            </a:r>
          </a:p>
          <a:p>
            <a:pPr algn="just"/>
            <a:endParaRPr lang="en-US" sz="900" b="1" kern="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9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87%</a:t>
            </a:r>
            <a:r>
              <a:rPr lang="en-US" sz="9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of Cambodia's population has access to basic drinking water, while only </a:t>
            </a:r>
            <a:r>
              <a:rPr lang="en-US" sz="9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21%</a:t>
            </a:r>
            <a:r>
              <a:rPr lang="en-US" sz="9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have access to safely managed drinking water. Approximately </a:t>
            </a:r>
            <a:r>
              <a:rPr lang="en-US" sz="9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92%</a:t>
            </a:r>
            <a:r>
              <a:rPr lang="en-US" sz="9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of the population has access to basic sanitation, but only </a:t>
            </a:r>
            <a:r>
              <a:rPr lang="en-US" sz="9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51%</a:t>
            </a:r>
            <a:r>
              <a:rPr lang="en-US" sz="9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have access to safely managed sanitation</a:t>
            </a:r>
            <a:r>
              <a:rPr lang="en-US" sz="800" kern="100" baseline="30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DaunPenh" panose="01010101010101010101" pitchFamily="2" charset="0"/>
              </a:rPr>
              <a:t>(6) (7)</a:t>
            </a:r>
            <a:r>
              <a:rPr lang="en-US" sz="9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algn="just"/>
            <a:r>
              <a:rPr lang="en-US" sz="9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900" kern="1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DaunPenh" panose="01010101010101010101" pitchFamily="2" charset="0"/>
            </a:endParaRPr>
          </a:p>
          <a:p>
            <a:pPr algn="just"/>
            <a:r>
              <a:rPr lang="en-US" sz="9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Cambodia is highly vulnerable to climate change and natural disasters, which impact socioeconomic stability and food security. Without adaptation measures, climate change could cost up to </a:t>
            </a:r>
            <a:r>
              <a:rPr lang="en-US" sz="9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9% </a:t>
            </a:r>
            <a:r>
              <a:rPr lang="en-US" sz="9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 GDP by 2050 and increase poverty rates by </a:t>
            </a:r>
            <a:r>
              <a:rPr lang="en-US" sz="9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6% </a:t>
            </a:r>
            <a:r>
              <a:rPr lang="en-US" sz="9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by 2040</a:t>
            </a:r>
            <a:r>
              <a:rPr lang="en-US" sz="800" kern="100" baseline="30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DaunPenh" panose="01010101010101010101" pitchFamily="2" charset="0"/>
              </a:rPr>
              <a:t>(8)</a:t>
            </a:r>
            <a:r>
              <a:rPr lang="en-US" sz="9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900" kern="1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Women in Cambodia have a lower resilience index of 0.56 compared with 0.59 for men</a:t>
            </a:r>
            <a:r>
              <a:rPr lang="en-US" sz="900" kern="100" baseline="30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DaunPenh" panose="01010101010101010101" pitchFamily="2" charset="0"/>
              </a:rPr>
              <a:t>(9)</a:t>
            </a:r>
            <a:r>
              <a:rPr lang="en-US" sz="1000" kern="1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900" kern="1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4F83B9D-331A-04AE-A36A-279F723F87DF}"/>
              </a:ext>
            </a:extLst>
          </p:cNvPr>
          <p:cNvSpPr txBox="1"/>
          <p:nvPr/>
        </p:nvSpPr>
        <p:spPr>
          <a:xfrm>
            <a:off x="-73365" y="6344645"/>
            <a:ext cx="414725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500" b="1" kern="1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Sources</a:t>
            </a:r>
            <a:r>
              <a:rPr lang="en-US" sz="500" kern="1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(1) </a:t>
            </a:r>
            <a:r>
              <a:rPr lang="en-US" sz="500" u="sng" kern="1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 tooltip="https://www.habitat.org/sites/default/files/documents/Cambodia%20brief%20on%20policy%20ask_FINAL_20231024_2.pdf 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Cambodia’s Policy Ask</a:t>
            </a:r>
            <a:r>
              <a:rPr lang="en-US" sz="500" kern="1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(2) </a:t>
            </a:r>
            <a:r>
              <a:rPr lang="en-US" sz="500" u="sng" kern="1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UN-Habitat: Cambodia Country Report 2024</a:t>
            </a:r>
            <a:r>
              <a:rPr lang="en-US" sz="500" kern="1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(3)The Asian Development Bank's (ADB): </a:t>
            </a:r>
            <a:r>
              <a:rPr lang="en-US" sz="500" u="sng" kern="1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Key Indicators Database</a:t>
            </a:r>
            <a:r>
              <a:rPr lang="en-US" sz="500" kern="1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(4) Ministry of Planning: </a:t>
            </a:r>
            <a:r>
              <a:rPr lang="en-US" sz="500" u="sng" kern="1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IDPoor</a:t>
            </a:r>
            <a:r>
              <a:rPr lang="en-US" sz="500" u="sng" kern="1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database</a:t>
            </a:r>
            <a:r>
              <a:rPr lang="en-US" sz="500" kern="1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(5) </a:t>
            </a:r>
            <a:r>
              <a:rPr lang="en-US" sz="500" u="sng" kern="1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Knight Frank Report: Growing Demand for Affordable Housing and Branded Residences in Cambodia and the Asia-Pacific Region for 2025 - Cambodia Investment Review</a:t>
            </a:r>
            <a:r>
              <a:rPr lang="en-US" sz="500" kern="1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(6) Ministry of Rural Development (MRD) (2023): </a:t>
            </a:r>
            <a:r>
              <a:rPr lang="en-US" sz="500" u="sng" kern="1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Annual Report on Post-ODF Strategy Implementation</a:t>
            </a:r>
            <a:r>
              <a:rPr lang="en-US" sz="500" kern="1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(7) </a:t>
            </a:r>
            <a:r>
              <a:rPr lang="en-US" sz="500" u="sng" kern="1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0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Khmer Time</a:t>
            </a:r>
            <a:r>
              <a:rPr lang="en-US" sz="500" kern="1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(8) World Bank (2023): </a:t>
            </a:r>
            <a:r>
              <a:rPr lang="en-US" sz="500" i="1" u="sng" kern="1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Acting on Climate Change is Key for Cambodia to Achieve its Development Goals</a:t>
            </a:r>
            <a:r>
              <a:rPr lang="en-US" sz="500" kern="1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DaunPenh" panose="01010101010101010101" pitchFamily="2" charset="0"/>
              </a:rPr>
              <a:t>,</a:t>
            </a:r>
            <a:r>
              <a:rPr lang="en-US" sz="500" kern="1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(9) </a:t>
            </a:r>
            <a:r>
              <a:rPr lang="en-US" sz="500" u="sng" kern="1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ActionAid Cambodia 2021 – Woman Champion in Disaster Risk Reduction and Climate Change</a:t>
            </a:r>
            <a:r>
              <a:rPr lang="en-US" sz="500" kern="1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  <a:endParaRPr lang="en-US" sz="500" i="1" kern="1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DaunPenh" panose="01010101010101010101" pitchFamily="2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E25DEBD-71F1-FAB2-1D24-046D0CD77E1D}"/>
              </a:ext>
            </a:extLst>
          </p:cNvPr>
          <p:cNvCxnSpPr>
            <a:cxnSpLocks/>
          </p:cNvCxnSpPr>
          <p:nvPr/>
        </p:nvCxnSpPr>
        <p:spPr>
          <a:xfrm>
            <a:off x="-126621" y="6353514"/>
            <a:ext cx="4200513" cy="0"/>
          </a:xfrm>
          <a:prstGeom prst="line">
            <a:avLst/>
          </a:prstGeom>
          <a:ln w="31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E0E39A0-714D-24BA-5F6D-99EE48E352C5}"/>
              </a:ext>
            </a:extLst>
          </p:cNvPr>
          <p:cNvSpPr txBox="1"/>
          <p:nvPr/>
        </p:nvSpPr>
        <p:spPr>
          <a:xfrm>
            <a:off x="7333276" y="197544"/>
            <a:ext cx="1729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kern="1200" dirty="0">
                <a:solidFill>
                  <a:schemeClr val="bg1"/>
                </a:solidFill>
                <a:latin typeface="Arial"/>
                <a:ea typeface="+mn-ea"/>
                <a:cs typeface="Arial"/>
              </a:rPr>
              <a:t>Strategic Plan</a:t>
            </a:r>
            <a:endParaRPr lang="en-US" b="1" dirty="0">
              <a:solidFill>
                <a:schemeClr val="bg1"/>
              </a:solidFill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FCBC7F3-2D33-9F2E-9AB8-4D079799A417}"/>
              </a:ext>
            </a:extLst>
          </p:cNvPr>
          <p:cNvGrpSpPr/>
          <p:nvPr/>
        </p:nvGrpSpPr>
        <p:grpSpPr>
          <a:xfrm>
            <a:off x="6652586" y="531560"/>
            <a:ext cx="2848902" cy="353943"/>
            <a:chOff x="6391327" y="531560"/>
            <a:chExt cx="2848902" cy="35394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B9643C8-991E-9954-AB23-E7323D6A601B}"/>
                </a:ext>
              </a:extLst>
            </p:cNvPr>
            <p:cNvSpPr txBox="1"/>
            <p:nvPr/>
          </p:nvSpPr>
          <p:spPr>
            <a:xfrm>
              <a:off x="6391327" y="531560"/>
              <a:ext cx="1729950" cy="3539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700" b="1" kern="1200" dirty="0">
                  <a:solidFill>
                    <a:schemeClr val="bg1"/>
                  </a:solidFill>
                  <a:latin typeface="Arial"/>
                  <a:ea typeface="+mn-ea"/>
                  <a:cs typeface="Arial"/>
                </a:rPr>
                <a:t>2026-2028</a:t>
              </a:r>
              <a:endParaRPr lang="en-US" sz="1700" b="1" dirty="0">
                <a:solidFill>
                  <a:schemeClr val="bg1"/>
                </a:solidFill>
              </a:endParaRP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71277D8-1BF9-C60C-C869-55F9599B652A}"/>
                </a:ext>
              </a:extLst>
            </p:cNvPr>
            <p:cNvGrpSpPr/>
            <p:nvPr/>
          </p:nvGrpSpPr>
          <p:grpSpPr>
            <a:xfrm>
              <a:off x="8005700" y="566876"/>
              <a:ext cx="1234529" cy="244395"/>
              <a:chOff x="9896210" y="495490"/>
              <a:chExt cx="2259150" cy="545644"/>
            </a:xfrm>
          </p:grpSpPr>
          <p:pic>
            <p:nvPicPr>
              <p:cNvPr id="14" name="Picture 13" descr="A logo of a city&#10;&#10;AI-generated content may be incorrect.">
                <a:extLst>
                  <a:ext uri="{FF2B5EF4-FFF2-40B4-BE49-F238E27FC236}">
                    <a16:creationId xmlns:a16="http://schemas.microsoft.com/office/drawing/2014/main" id="{82FDDC11-4748-C84A-AEA1-7264FDCE2D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96210" y="505915"/>
                <a:ext cx="512437" cy="53521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" name="Picture 15" descr="SDG Goal 13: Climate Action-Product - 教育資源網 | 聯合國 ...">
                <a:extLst>
                  <a:ext uri="{FF2B5EF4-FFF2-40B4-BE49-F238E27FC236}">
                    <a16:creationId xmlns:a16="http://schemas.microsoft.com/office/drawing/2014/main" id="{0C348216-FD50-0D4E-5D00-E8D822662C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42925" y="495490"/>
                <a:ext cx="512435" cy="54429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" name="Picture 18" descr="A blue sign with a white and black text&#10;&#10;AI-generated content may be incorrect.">
                <a:extLst>
                  <a:ext uri="{FF2B5EF4-FFF2-40B4-BE49-F238E27FC236}">
                    <a16:creationId xmlns:a16="http://schemas.microsoft.com/office/drawing/2014/main" id="{976E8A83-942F-BAED-4EB6-ACEB2EA332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61866" y="511457"/>
                <a:ext cx="512437" cy="512357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pic>
          <p:pic>
            <p:nvPicPr>
              <p:cNvPr id="25" name="Picture 24" descr="A red square with white text and a symbol&#10;&#10;AI-generated content may be incorrect.">
                <a:extLst>
                  <a:ext uri="{FF2B5EF4-FFF2-40B4-BE49-F238E27FC236}">
                    <a16:creationId xmlns:a16="http://schemas.microsoft.com/office/drawing/2014/main" id="{CF9FB8EA-C4EC-FC8F-6589-B7FB0B014F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8951" y="495490"/>
                <a:ext cx="544293" cy="54429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221292117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BodyText"/>
  <p:tag name="DATE" val="10/29/2011 12:51:54 PM"/>
</p:tagLst>
</file>

<file path=ppt/theme/theme1.xml><?xml version="1.0" encoding="utf-8"?>
<a:theme xmlns:a="http://schemas.openxmlformats.org/drawingml/2006/main" name="4_Office Theme">
  <a:themeElements>
    <a:clrScheme name="Custom 6">
      <a:dk1>
        <a:sysClr val="windowText" lastClr="000000"/>
      </a:dk1>
      <a:lt1>
        <a:sysClr val="window" lastClr="FFFFFF"/>
      </a:lt1>
      <a:dk2>
        <a:srgbClr val="00AFD7"/>
      </a:dk2>
      <a:lt2>
        <a:srgbClr val="C4D600"/>
      </a:lt2>
      <a:accent1>
        <a:srgbClr val="888B8D"/>
      </a:accent1>
      <a:accent2>
        <a:srgbClr val="A4343A"/>
      </a:accent2>
      <a:accent3>
        <a:srgbClr val="43B02A"/>
      </a:accent3>
      <a:accent4>
        <a:srgbClr val="002F6C"/>
      </a:accent4>
      <a:accent5>
        <a:srgbClr val="FFD100"/>
      </a:accent5>
      <a:accent6>
        <a:srgbClr val="FF671F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  <a:effectLst/>
      </a:spPr>
      <a:bodyPr rtlCol="0" anchor="ctr" anchorCtr="0"/>
      <a:lstStyle>
        <a:defPPr algn="ctr">
          <a:defRPr dirty="0" err="1" smtClean="0">
            <a:solidFill>
              <a:schemeClr val="tx1"/>
            </a:solidFill>
            <a:cs typeface="Calibri" panose="020F0502020204030204" pitchFamily="34" charset="0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62C828E4-2F98-4222-A523-2967B22437D2}" vid="{0FFAC9A5-B66B-4B56-A9A5-BE4EFFF5A4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2194e654-9ac1-490a-853e-af9b923d6c86" xsi:nil="true"/>
    <Owner xmlns="05d28d85-03fa-4765-b2c2-52cfa2c1046e">
      <UserInfo>
        <DisplayName/>
        <AccountId xsi:nil="true"/>
        <AccountType/>
      </UserInfo>
    </Owner>
    <lcf76f155ced4ddcb4097134ff3c332f xmlns="05d28d85-03fa-4765-b2c2-52cfa2c1046e">
      <Terms xmlns="http://schemas.microsoft.com/office/infopath/2007/PartnerControls"/>
    </lcf76f155ced4ddcb4097134ff3c332f>
    <Filetype xmlns="05d28d85-03fa-4765-b2c2-52cfa2c1046e" xsi:nil="true"/>
    <_ip_UnifiedCompliancePolicyProperties xmlns="http://schemas.microsoft.com/sharepoint/v3" xsi:nil="true"/>
    <Date xmlns="05d28d85-03fa-4765-b2c2-52cfa2c1046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7D6E49DA527846BA9FF915C502F692" ma:contentTypeVersion="20" ma:contentTypeDescription="Create a new document." ma:contentTypeScope="" ma:versionID="f046a9d39c81291b4ce4c690327c45cf">
  <xsd:schema xmlns:xsd="http://www.w3.org/2001/XMLSchema" xmlns:xs="http://www.w3.org/2001/XMLSchema" xmlns:p="http://schemas.microsoft.com/office/2006/metadata/properties" xmlns:ns1="http://schemas.microsoft.com/sharepoint/v3" xmlns:ns2="05d28d85-03fa-4765-b2c2-52cfa2c1046e" xmlns:ns3="2194e654-9ac1-490a-853e-af9b923d6c86" targetNamespace="http://schemas.microsoft.com/office/2006/metadata/properties" ma:root="true" ma:fieldsID="c9074a5cdb506746157827c651c6bb29" ns1:_="" ns2:_="" ns3:_="">
    <xsd:import namespace="http://schemas.microsoft.com/sharepoint/v3"/>
    <xsd:import namespace="05d28d85-03fa-4765-b2c2-52cfa2c1046e"/>
    <xsd:import namespace="2194e654-9ac1-490a-853e-af9b923d6c86"/>
    <xsd:element name="properties">
      <xsd:complexType>
        <xsd:sequence>
          <xsd:element name="documentManagement">
            <xsd:complexType>
              <xsd:all>
                <xsd:element ref="ns2:Date" minOccurs="0"/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Owner" minOccurs="0"/>
                <xsd:element ref="ns2:Filetyp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d28d85-03fa-4765-b2c2-52cfa2c1046e" elementFormDefault="qualified">
    <xsd:import namespace="http://schemas.microsoft.com/office/2006/documentManagement/types"/>
    <xsd:import namespace="http://schemas.microsoft.com/office/infopath/2007/PartnerControls"/>
    <xsd:element name="Date" ma:index="8" nillable="true" ma:displayName="Date" ma:format="DateOnly" ma:internalName="Date">
      <xsd:simpleType>
        <xsd:restriction base="dms:DateTim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48253c15-3711-491b-85e0-43f8aff5b4b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Owner" ma:index="26" nillable="true" ma:displayName="Owner" ma:format="Dropdown" ma:list="UserInfo" ma:SharePointGroup="0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Filetype" ma:index="27" nillable="true" ma:displayName="File type" ma:format="Dropdown" ma:internalName="Filetype">
      <xsd:simpleType>
        <xsd:restriction base="dms:Choice">
          <xsd:enumeration value="Guideline"/>
          <xsd:enumeration value="Policy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94e654-9ac1-490a-853e-af9b923d6c86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4c6c1199-174e-4312-9f37-2b3d246b9b0a}" ma:internalName="TaxCatchAll" ma:showField="CatchAllData" ma:web="2194e654-9ac1-490a-853e-af9b923d6c8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69CA191-8BD3-469F-82F9-7DD2E8A186B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F38FE34-C77E-44CA-8D1C-C437E8C71E28}">
  <ds:schemaRefs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purl.org/dc/dcmitype/"/>
    <ds:schemaRef ds:uri="2194e654-9ac1-490a-853e-af9b923d6c86"/>
    <ds:schemaRef ds:uri="http://schemas.microsoft.com/office/infopath/2007/PartnerControls"/>
    <ds:schemaRef ds:uri="05d28d85-03fa-4765-b2c2-52cfa2c1046e"/>
    <ds:schemaRef ds:uri="http://schemas.microsoft.com/sharepoint/v3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3A997AA-3BBA-47E9-B283-04D87B7E363D}">
  <ds:schemaRefs>
    <ds:schemaRef ds:uri="05d28d85-03fa-4765-b2c2-52cfa2c1046e"/>
    <ds:schemaRef ds:uri="2194e654-9ac1-490a-853e-af9b923d6c8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2663</TotalTime>
  <Words>787</Words>
  <Application>Microsoft Office PowerPoint</Application>
  <PresentationFormat>Widescreen</PresentationFormat>
  <Paragraphs>45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Arial Nova Light</vt:lpstr>
      <vt:lpstr>Calibri</vt:lpstr>
      <vt:lpstr>Courier New</vt:lpstr>
      <vt:lpstr>Lucida Grande</vt:lpstr>
      <vt:lpstr>Neue Haas Grotesk Text Pro</vt:lpstr>
      <vt:lpstr>Wingdings</vt:lpstr>
      <vt:lpstr>4_Office Theme</vt:lpstr>
      <vt:lpstr>PowerPoint Presentation</vt:lpstr>
    </vt:vector>
  </TitlesOfParts>
  <Company>Habitat For Humanity International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Minh Le</dc:creator>
  <cp:lastModifiedBy>Men Dara</cp:lastModifiedBy>
  <cp:revision>61</cp:revision>
  <cp:lastPrinted>2025-05-19T06:49:30Z</cp:lastPrinted>
  <dcterms:created xsi:type="dcterms:W3CDTF">2025-01-09T09:30:50Z</dcterms:created>
  <dcterms:modified xsi:type="dcterms:W3CDTF">2026-05-26T05:01:55Z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0x010100C47D6E49DA527846BA9FF915C502F692</vt:lpwstr>
  </property>
</Properties>
</file>